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03" r:id="rId3"/>
    <p:sldId id="504" r:id="rId5"/>
    <p:sldId id="505" r:id="rId6"/>
    <p:sldId id="751" r:id="rId7"/>
    <p:sldId id="752" r:id="rId8"/>
    <p:sldId id="753" r:id="rId9"/>
    <p:sldId id="507" r:id="rId10"/>
    <p:sldId id="829" r:id="rId11"/>
    <p:sldId id="538" r:id="rId12"/>
    <p:sldId id="539" r:id="rId13"/>
    <p:sldId id="540" r:id="rId14"/>
    <p:sldId id="508" r:id="rId15"/>
    <p:sldId id="833" r:id="rId16"/>
    <p:sldId id="543" r:id="rId17"/>
    <p:sldId id="541" r:id="rId18"/>
    <p:sldId id="509" r:id="rId19"/>
    <p:sldId id="836" r:id="rId20"/>
    <p:sldId id="754" r:id="rId21"/>
    <p:sldId id="755" r:id="rId22"/>
    <p:sldId id="763" r:id="rId23"/>
    <p:sldId id="759" r:id="rId24"/>
    <p:sldId id="760" r:id="rId25"/>
    <p:sldId id="761" r:id="rId26"/>
    <p:sldId id="552" r:id="rId27"/>
    <p:sldId id="837" r:id="rId28"/>
    <p:sldId id="840" r:id="rId29"/>
    <p:sldId id="841" r:id="rId30"/>
    <p:sldId id="559" r:id="rId31"/>
    <p:sldId id="510" r:id="rId32"/>
    <p:sldId id="561" r:id="rId33"/>
    <p:sldId id="564" r:id="rId34"/>
    <p:sldId id="842" r:id="rId35"/>
    <p:sldId id="843" r:id="rId36"/>
    <p:sldId id="512" r:id="rId37"/>
    <p:sldId id="566" r:id="rId38"/>
    <p:sldId id="658" r:id="rId39"/>
    <p:sldId id="844" r:id="rId40"/>
    <p:sldId id="956" r:id="rId41"/>
    <p:sldId id="959" r:id="rId42"/>
    <p:sldId id="569" r:id="rId43"/>
    <p:sldId id="659" r:id="rId44"/>
    <p:sldId id="903" r:id="rId45"/>
    <p:sldId id="514" r:id="rId46"/>
    <p:sldId id="960" r:id="rId47"/>
    <p:sldId id="961" r:id="rId48"/>
    <p:sldId id="962" r:id="rId49"/>
    <p:sldId id="963" r:id="rId50"/>
    <p:sldId id="964" r:id="rId51"/>
    <p:sldId id="965" r:id="rId52"/>
    <p:sldId id="966" r:id="rId53"/>
    <p:sldId id="967" r:id="rId54"/>
    <p:sldId id="968" r:id="rId55"/>
    <p:sldId id="969" r:id="rId56"/>
    <p:sldId id="970" r:id="rId57"/>
    <p:sldId id="971" r:id="rId58"/>
    <p:sldId id="972" r:id="rId59"/>
    <p:sldId id="973" r:id="rId60"/>
    <p:sldId id="974" r:id="rId61"/>
    <p:sldId id="975" r:id="rId62"/>
    <p:sldId id="976" r:id="rId63"/>
    <p:sldId id="977" r:id="rId64"/>
    <p:sldId id="978" r:id="rId65"/>
    <p:sldId id="979" r:id="rId66"/>
    <p:sldId id="980" r:id="rId67"/>
    <p:sldId id="981" r:id="rId68"/>
    <p:sldId id="982" r:id="rId69"/>
    <p:sldId id="513" r:id="rId70"/>
    <p:sldId id="929" r:id="rId71"/>
    <p:sldId id="931" r:id="rId72"/>
    <p:sldId id="934" r:id="rId73"/>
    <p:sldId id="933" r:id="rId74"/>
    <p:sldId id="935" r:id="rId75"/>
    <p:sldId id="936" r:id="rId76"/>
    <p:sldId id="937" r:id="rId77"/>
    <p:sldId id="938" r:id="rId78"/>
    <p:sldId id="940" r:id="rId79"/>
    <p:sldId id="941" r:id="rId80"/>
    <p:sldId id="942" r:id="rId81"/>
    <p:sldId id="1000" r:id="rId82"/>
    <p:sldId id="506" r:id="rId83"/>
  </p:sldIdLst>
  <p:sldSz cx="9144000" cy="5143500" type="screen16x9"/>
  <p:notesSz cx="6858000" cy="9144000"/>
  <p:custDataLst>
    <p:tags r:id="rId87"/>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9D8"/>
    <a:srgbClr val="2E3D54"/>
    <a:srgbClr val="E6E6E6"/>
    <a:srgbClr val="C20000"/>
    <a:srgbClr val="A6937B"/>
    <a:srgbClr val="414455"/>
    <a:srgbClr val="F2F2F2"/>
    <a:srgbClr val="808080"/>
    <a:srgbClr val="ADB5BF"/>
    <a:srgbClr val="0E7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787" autoAdjust="0"/>
  </p:normalViewPr>
  <p:slideViewPr>
    <p:cSldViewPr>
      <p:cViewPr varScale="1">
        <p:scale>
          <a:sx n="143" d="100"/>
          <a:sy n="143" d="100"/>
        </p:scale>
        <p:origin x="894" y="126"/>
      </p:cViewPr>
      <p:guideLst>
        <p:guide orient="horz" pos="227"/>
        <p:guide pos="2922"/>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gs" Target="tags/tag5.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我们选择了四名同学作为我们的普通用户代表</a:t>
            </a:r>
            <a:endParaRPr lang="en-US" altLang="zh-CN" dirty="0"/>
          </a:p>
          <a:p>
            <a:endParaRPr lang="en-US" altLang="zh-CN" dirty="0"/>
          </a:p>
          <a:p>
            <a:r>
              <a:rPr lang="zh-CN" altLang="en-US" dirty="0">
                <a:sym typeface="+mn-ea"/>
              </a:rPr>
              <a:t>为了尽可能保证全面，我们的用户代表有男有女，有计算分院也有非计算分院</a:t>
            </a:r>
            <a:endParaRPr lang="zh-CN" altLang="en-US" dirty="0"/>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骨灰级玩家我们选择了苗好奇作为用户代表</a:t>
            </a:r>
            <a:endParaRPr lang="en-US" altLang="zh-CN" dirty="0"/>
          </a:p>
          <a:p>
            <a:endParaRPr lang="en-US" altLang="zh-CN" dirty="0"/>
          </a:p>
          <a:p>
            <a:r>
              <a:rPr lang="zh-CN" altLang="en-US" dirty="0">
                <a:sym typeface="+mn-ea"/>
              </a:rPr>
              <a:t>岑盛泽则是在解法分享模块提出了不少极具参考价值的需求</a:t>
            </a:r>
            <a:endParaRPr lang="en-US" altLang="zh-CN" dirty="0"/>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当然用户代表当然是</a:t>
            </a:r>
            <a:r>
              <a:rPr lang="en-US" altLang="zh-CN" dirty="0">
                <a:sym typeface="+mn-ea"/>
              </a:rPr>
              <a:t>YC</a:t>
            </a:r>
            <a:r>
              <a:rPr lang="zh-CN" altLang="en-US" dirty="0">
                <a:sym typeface="+mn-ea"/>
              </a:rPr>
              <a:t>老师</a:t>
            </a:r>
            <a:endParaRPr lang="en-US" altLang="zh-CN" dirty="0"/>
          </a:p>
          <a:p>
            <a:endParaRPr lang="en-US" altLang="zh-CN" dirty="0"/>
          </a:p>
          <a:p>
            <a:r>
              <a:rPr lang="en-US" altLang="zh-CN" dirty="0">
                <a:sym typeface="+mn-ea"/>
              </a:rPr>
              <a:t>XJR</a:t>
            </a:r>
            <a:r>
              <a:rPr lang="zh-CN" altLang="en-US" dirty="0">
                <a:sym typeface="+mn-ea"/>
              </a:rPr>
              <a:t>作为我们的管理员用户代表</a:t>
            </a:r>
            <a:endParaRPr lang="zh-CN" altLang="en-US" dirty="0"/>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pitchFamily="18" charset="0"/>
                <a:sym typeface="+mn-ea"/>
              </a:rPr>
              <a:t>在线对战模块分为三个子模块，分别为公开比赛，我的比赛和自建</a:t>
            </a:r>
            <a:r>
              <a:rPr lang="zh-CN">
                <a:latin typeface="Times New Roman" panose="02020603050405020304" pitchFamily="18" charset="0"/>
                <a:sym typeface="+mn-ea"/>
              </a:rPr>
              <a:t>比赛。</a:t>
            </a:r>
            <a:endParaRPr lang="zh-CN">
              <a:latin typeface="Times New Roman" panose="02020603050405020304" pitchFamily="18" charset="0"/>
              <a:sym typeface="+mn-ea"/>
            </a:endParaRPr>
          </a:p>
          <a:p>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公开比赛。公开的比赛按照等级划分展示。</a:t>
            </a:r>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我的比赛。我的比赛按照类型进行划分，分为进行中、待开始和已结束三种。</a:t>
            </a:r>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自建</a:t>
            </a:r>
            <a:r>
              <a:rPr lang="zh-CN" altLang="en-US">
                <a:latin typeface="Times New Roman" panose="02020603050405020304" pitchFamily="18" charset="0"/>
                <a:sym typeface="+mn-ea"/>
              </a:rPr>
              <a:t>比赛。用户可以通过创建比赛来自由进行比赛。</a:t>
            </a:r>
            <a:endParaRPr lang="zh-CN" b="0">
              <a:latin typeface="Times New Roman" panose="02020603050405020304" pitchFamily="18" charset="0"/>
              <a:ea typeface="宋体" panose="02010600030101010101" pitchFamily="2" charset="-122"/>
            </a:endParaRPr>
          </a:p>
          <a:p>
            <a:endParaRPr lang="zh-CN" altLang="en-US" b="1" dirty="0">
              <a:solidFill>
                <a:schemeClr val="accent6"/>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pitchFamily="18" charset="0"/>
                <a:ea typeface="宋体" panose="02010600030101010101" pitchFamily="2" charset="-122"/>
                <a:sym typeface="+mn-ea"/>
              </a:rPr>
              <a:t>在线对战模块的处理流程图，需要在线对战，不同模式有不同的选择，如创建房间需要输入党建信息，接着平台将房间信息录入房间信息数据库，即可开始比赛；如果时查看房间，则平台会从房间信息数据库中获取房间信息，生成房间信息的界面，用户需选择房间，选择后即可开始比赛。</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CA" altLang="zh-CN" dirty="0">
                <a:sym typeface="+mn-ea"/>
              </a:rPr>
              <a:t>Dancing Link</a:t>
            </a:r>
            <a:r>
              <a:rPr lang="zh-CN" altLang="en-US" dirty="0">
                <a:sym typeface="+mn-ea"/>
              </a:rPr>
              <a:t>算法的诞生是为了解决矩阵的精确覆盖问题</a:t>
            </a:r>
            <a:endParaRPr lang="en-US" altLang="zh-CN" dirty="0"/>
          </a:p>
          <a:p>
            <a:endParaRPr lang="en-US" altLang="zh-CN" dirty="0"/>
          </a:p>
          <a:p>
            <a:r>
              <a:rPr lang="zh-CN" altLang="en-US" dirty="0">
                <a:sym typeface="+mn-ea"/>
              </a:rPr>
              <a:t>在这里，我们可以把不同的状态转换成二进制当中的某一位</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打造一个可供所有数独爱好者交流学习</a:t>
            </a:r>
            <a:r>
              <a:rPr lang="en-US" altLang="zh-CN" dirty="0">
                <a:sym typeface="+mn-ea"/>
              </a:rPr>
              <a:t>PK</a:t>
            </a:r>
            <a:r>
              <a:rPr lang="zh-CN" altLang="en-US" dirty="0">
                <a:sym typeface="+mn-ea"/>
              </a:rPr>
              <a:t>的平台，给数独爱好者提供一个固定的圈子</a:t>
            </a:r>
            <a:endParaRPr lang="en-US" altLang="zh-CN" dirty="0"/>
          </a:p>
          <a:p>
            <a:endParaRPr lang="en-US" altLang="zh-CN" dirty="0"/>
          </a:p>
          <a:p>
            <a:r>
              <a:rPr lang="zh-CN" altLang="en-US" dirty="0">
                <a:sym typeface="+mn-ea"/>
              </a:rPr>
              <a:t>让数独这个具有独特魅力的游戏不至于消散在时间长河中</a:t>
            </a:r>
            <a:endParaRPr lang="zh-CN" altLang="en-US" dirty="0"/>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olidFill>
                  <a:schemeClr val="accent6"/>
                </a:solidFill>
                <a:latin typeface="微软雅黑" panose="020B0503020204020204" pitchFamily="34" charset="-122"/>
                <a:sym typeface="+mn-ea"/>
              </a:rPr>
              <a:t>我们的目的是为了搭建一个数独在线对战平台</a:t>
            </a:r>
            <a:endParaRPr lang="zh-CN" altLang="en-US"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主要模块有：题目练习模块、天梯排位模块、在线对战模块、数独解法模块、题目悬赏模块、用户管理模块和系统管理模块。</a:t>
            </a:r>
            <a:endParaRPr lang="zh-CN" altLang="en-US" dirty="0">
              <a:solidFill>
                <a:schemeClr val="accent6"/>
              </a:solidFill>
              <a:latin typeface="微软雅黑" panose="020B0503020204020204" pitchFamily="34" charset="-122"/>
              <a:sym typeface="+mn-ea"/>
            </a:endParaRPr>
          </a:p>
          <a:p>
            <a:endParaRPr lang="en-US" altLang="zh-CN" dirty="0">
              <a:solidFill>
                <a:schemeClr val="accent6"/>
              </a:solidFill>
              <a:latin typeface="微软雅黑" panose="020B0503020204020204" pitchFamily="34" charset="-122"/>
              <a:ea typeface="微软雅黑" panose="020B0503020204020204" pitchFamily="34" charset="-122"/>
            </a:endParaRPr>
          </a:p>
          <a:p>
            <a:r>
              <a:rPr lang="zh-CN" altLang="en-US" dirty="0">
                <a:solidFill>
                  <a:schemeClr val="accent6"/>
                </a:solidFill>
                <a:latin typeface="微软雅黑" panose="020B0503020204020204" pitchFamily="34" charset="-122"/>
                <a:sym typeface="+mn-ea"/>
              </a:rPr>
              <a:t>题目练习模块里有本平台内置的题库，提供大量练习题给用户选择。题目分</a:t>
            </a:r>
            <a:r>
              <a:rPr lang="en-US" altLang="zh-CN" dirty="0">
                <a:solidFill>
                  <a:schemeClr val="accent6"/>
                </a:solidFill>
                <a:latin typeface="微软雅黑" panose="020B0503020204020204" pitchFamily="34" charset="-122"/>
                <a:sym typeface="+mn-ea"/>
              </a:rPr>
              <a:t>1-9</a:t>
            </a:r>
            <a:r>
              <a:rPr lang="zh-CN" altLang="en-US" dirty="0">
                <a:solidFill>
                  <a:schemeClr val="accent6"/>
                </a:solidFill>
                <a:latin typeface="微软雅黑" panose="020B0503020204020204" pitchFamily="34" charset="-122"/>
                <a:sym typeface="+mn-ea"/>
              </a:rPr>
              <a:t>级，与比赛的</a:t>
            </a:r>
            <a:r>
              <a:rPr lang="en-US" altLang="zh-CN" dirty="0">
                <a:solidFill>
                  <a:schemeClr val="accent6"/>
                </a:solidFill>
                <a:latin typeface="微软雅黑" panose="020B0503020204020204" pitchFamily="34" charset="-122"/>
                <a:sym typeface="+mn-ea"/>
              </a:rPr>
              <a:t>1-9</a:t>
            </a:r>
            <a:r>
              <a:rPr lang="zh-CN" altLang="en-US" dirty="0">
                <a:solidFill>
                  <a:schemeClr val="accent6"/>
                </a:solidFill>
                <a:latin typeface="微软雅黑" panose="020B0503020204020204" pitchFamily="34" charset="-122"/>
                <a:sym typeface="+mn-ea"/>
              </a:rPr>
              <a:t>级相对应，用户可以在这里提高自己的水平，也可以体验不同等级的题目难度，以确定最适合自己的等级。</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天梯排位模块是衡量用户实力的标准，排位信息会列出本平台的所有用户排名以及分数。</a:t>
            </a:r>
            <a:endParaRPr lang="zh-CN" altLang="en-US" dirty="0">
              <a:solidFill>
                <a:schemeClr val="accent6"/>
              </a:solidFill>
              <a:latin typeface="微软雅黑" panose="020B0503020204020204" pitchFamily="34" charset="-122"/>
              <a:sym typeface="+mn-ea"/>
            </a:endParaRPr>
          </a:p>
          <a:p>
            <a:endParaRPr lang="zh-CN" altLang="en-US"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在线对战模块是用户获得天梯积分的唯一途径，用户可以加入比赛，也可以自己创建比赛。</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数独解法模块提供给用户分享自己对某题的解法或者经验的途径。</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题目悬赏模块里的题目都是用户提供的，如果用户心血来潮想自己出题，则可以把题目提交到悬赏平台，系统判断合法后会把题目加入到悬赏题库。</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用户管理模块是用户管理自己信息的途径。</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系统管理模块负责让管理员处理用户的反馈信息，以及可批量新增题目，由管理员新增的题目会被加入到练习题库中。</a:t>
            </a:r>
            <a:endParaRPr lang="en-US" altLang="zh-CN" dirty="0">
              <a:solidFill>
                <a:schemeClr val="accent6"/>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2F7026-3680-4C3B-8F3F-199B99F1311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pen-cursor_63438"/>
          <p:cNvSpPr>
            <a:spLocks noChangeAspect="1"/>
          </p:cNvSpPr>
          <p:nvPr userDrawn="1"/>
        </p:nvSpPr>
        <p:spPr bwMode="auto">
          <a:xfrm flipH="1">
            <a:off x="323528" y="214061"/>
            <a:ext cx="304843" cy="303389"/>
          </a:xfrm>
          <a:custGeom>
            <a:avLst/>
            <a:gdLst>
              <a:gd name="connsiteX0" fmla="*/ 36751 w 332960"/>
              <a:gd name="connsiteY0" fmla="*/ 238685 h 331372"/>
              <a:gd name="connsiteX1" fmla="*/ 92688 w 332960"/>
              <a:gd name="connsiteY1" fmla="*/ 294623 h 331372"/>
              <a:gd name="connsiteX2" fmla="*/ 75777 w 332960"/>
              <a:gd name="connsiteY2" fmla="*/ 311534 h 331372"/>
              <a:gd name="connsiteX3" fmla="*/ 38051 w 332960"/>
              <a:gd name="connsiteY3" fmla="*/ 305030 h 331372"/>
              <a:gd name="connsiteX4" fmla="*/ 14636 w 332960"/>
              <a:gd name="connsiteY4" fmla="*/ 328446 h 331372"/>
              <a:gd name="connsiteX5" fmla="*/ 2928 w 332960"/>
              <a:gd name="connsiteY5" fmla="*/ 328446 h 331372"/>
              <a:gd name="connsiteX6" fmla="*/ 2928 w 332960"/>
              <a:gd name="connsiteY6" fmla="*/ 316738 h 331372"/>
              <a:gd name="connsiteX7" fmla="*/ 26344 w 332960"/>
              <a:gd name="connsiteY7" fmla="*/ 293322 h 331372"/>
              <a:gd name="connsiteX8" fmla="*/ 19839 w 332960"/>
              <a:gd name="connsiteY8" fmla="*/ 258198 h 331372"/>
              <a:gd name="connsiteX9" fmla="*/ 21140 w 332960"/>
              <a:gd name="connsiteY9" fmla="*/ 254296 h 331372"/>
              <a:gd name="connsiteX10" fmla="*/ 36751 w 332960"/>
              <a:gd name="connsiteY10" fmla="*/ 238685 h 331372"/>
              <a:gd name="connsiteX11" fmla="*/ 132375 w 332960"/>
              <a:gd name="connsiteY11" fmla="*/ 143435 h 331372"/>
              <a:gd name="connsiteX12" fmla="*/ 187938 w 332960"/>
              <a:gd name="connsiteY12" fmla="*/ 200585 h 331372"/>
              <a:gd name="connsiteX13" fmla="*/ 105388 w 332960"/>
              <a:gd name="connsiteY13" fmla="*/ 281548 h 331372"/>
              <a:gd name="connsiteX14" fmla="*/ 49825 w 332960"/>
              <a:gd name="connsiteY14" fmla="*/ 225985 h 331372"/>
              <a:gd name="connsiteX15" fmla="*/ 209026 w 332960"/>
              <a:gd name="connsiteY15" fmla="*/ 12362 h 331372"/>
              <a:gd name="connsiteX16" fmla="*/ 223221 w 332960"/>
              <a:gd name="connsiteY16" fmla="*/ 12362 h 331372"/>
              <a:gd name="connsiteX17" fmla="*/ 223221 w 332960"/>
              <a:gd name="connsiteY17" fmla="*/ 25246 h 331372"/>
              <a:gd name="connsiteX18" fmla="*/ 216769 w 332960"/>
              <a:gd name="connsiteY18" fmla="*/ 31688 h 331372"/>
              <a:gd name="connsiteX19" fmla="*/ 230964 w 332960"/>
              <a:gd name="connsiteY19" fmla="*/ 45861 h 331372"/>
              <a:gd name="connsiteX20" fmla="*/ 243869 w 332960"/>
              <a:gd name="connsiteY20" fmla="*/ 32976 h 331372"/>
              <a:gd name="connsiteX21" fmla="*/ 246450 w 332960"/>
              <a:gd name="connsiteY21" fmla="*/ 31688 h 331372"/>
              <a:gd name="connsiteX22" fmla="*/ 250321 w 332960"/>
              <a:gd name="connsiteY22" fmla="*/ 32976 h 331372"/>
              <a:gd name="connsiteX23" fmla="*/ 299360 w 332960"/>
              <a:gd name="connsiteY23" fmla="*/ 81936 h 331372"/>
              <a:gd name="connsiteX24" fmla="*/ 299360 w 332960"/>
              <a:gd name="connsiteY24" fmla="*/ 88378 h 331372"/>
              <a:gd name="connsiteX25" fmla="*/ 201283 w 332960"/>
              <a:gd name="connsiteY25" fmla="*/ 186297 h 331372"/>
              <a:gd name="connsiteX26" fmla="*/ 145792 w 332960"/>
              <a:gd name="connsiteY26" fmla="*/ 130895 h 331372"/>
              <a:gd name="connsiteX27" fmla="*/ 206445 w 332960"/>
              <a:gd name="connsiteY27" fmla="*/ 70340 h 331372"/>
              <a:gd name="connsiteX28" fmla="*/ 192249 w 332960"/>
              <a:gd name="connsiteY28" fmla="*/ 56168 h 331372"/>
              <a:gd name="connsiteX29" fmla="*/ 117401 w 332960"/>
              <a:gd name="connsiteY29" fmla="*/ 130895 h 331372"/>
              <a:gd name="connsiteX30" fmla="*/ 110949 w 332960"/>
              <a:gd name="connsiteY30" fmla="*/ 133472 h 331372"/>
              <a:gd name="connsiteX31" fmla="*/ 104497 w 332960"/>
              <a:gd name="connsiteY31" fmla="*/ 130895 h 331372"/>
              <a:gd name="connsiteX32" fmla="*/ 104497 w 332960"/>
              <a:gd name="connsiteY32" fmla="*/ 118011 h 331372"/>
              <a:gd name="connsiteX33" fmla="*/ 209026 w 332960"/>
              <a:gd name="connsiteY33" fmla="*/ 12362 h 331372"/>
              <a:gd name="connsiteX34" fmla="*/ 304689 w 332960"/>
              <a:gd name="connsiteY34" fmla="*/ 0 h 331372"/>
              <a:gd name="connsiteX35" fmla="*/ 323809 w 332960"/>
              <a:gd name="connsiteY35" fmla="*/ 7844 h 331372"/>
              <a:gd name="connsiteX36" fmla="*/ 325116 w 332960"/>
              <a:gd name="connsiteY36" fmla="*/ 9151 h 331372"/>
              <a:gd name="connsiteX37" fmla="*/ 325116 w 332960"/>
              <a:gd name="connsiteY37" fmla="*/ 48372 h 331372"/>
              <a:gd name="connsiteX38" fmla="*/ 308121 w 332960"/>
              <a:gd name="connsiteY38" fmla="*/ 64060 h 331372"/>
              <a:gd name="connsiteX39" fmla="*/ 268900 w 332960"/>
              <a:gd name="connsiteY39" fmla="*/ 24839 h 331372"/>
              <a:gd name="connsiteX40" fmla="*/ 284588 w 332960"/>
              <a:gd name="connsiteY40" fmla="*/ 7844 h 331372"/>
              <a:gd name="connsiteX41" fmla="*/ 304689 w 332960"/>
              <a:gd name="connsiteY41" fmla="*/ 0 h 3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2960" h="331372">
                <a:moveTo>
                  <a:pt x="36751" y="238685"/>
                </a:moveTo>
                <a:cubicBezTo>
                  <a:pt x="36751" y="238685"/>
                  <a:pt x="36751" y="238685"/>
                  <a:pt x="92688" y="294623"/>
                </a:cubicBezTo>
                <a:cubicBezTo>
                  <a:pt x="92688" y="294623"/>
                  <a:pt x="92688" y="294623"/>
                  <a:pt x="75777" y="311534"/>
                </a:cubicBezTo>
                <a:cubicBezTo>
                  <a:pt x="75777" y="311534"/>
                  <a:pt x="75777" y="311534"/>
                  <a:pt x="38051" y="305030"/>
                </a:cubicBezTo>
                <a:cubicBezTo>
                  <a:pt x="38051" y="305030"/>
                  <a:pt x="38051" y="305030"/>
                  <a:pt x="14636" y="328446"/>
                </a:cubicBezTo>
                <a:cubicBezTo>
                  <a:pt x="10733" y="332348"/>
                  <a:pt x="5530" y="332348"/>
                  <a:pt x="2928" y="328446"/>
                </a:cubicBezTo>
                <a:cubicBezTo>
                  <a:pt x="-975" y="325844"/>
                  <a:pt x="-975" y="320640"/>
                  <a:pt x="2928" y="316738"/>
                </a:cubicBezTo>
                <a:cubicBezTo>
                  <a:pt x="2928" y="316738"/>
                  <a:pt x="2928" y="316738"/>
                  <a:pt x="26344" y="293322"/>
                </a:cubicBezTo>
                <a:cubicBezTo>
                  <a:pt x="26344" y="293322"/>
                  <a:pt x="26344" y="293322"/>
                  <a:pt x="19839" y="258198"/>
                </a:cubicBezTo>
                <a:cubicBezTo>
                  <a:pt x="19839" y="256897"/>
                  <a:pt x="19839" y="255597"/>
                  <a:pt x="21140" y="254296"/>
                </a:cubicBezTo>
                <a:cubicBezTo>
                  <a:pt x="21140" y="254296"/>
                  <a:pt x="21140" y="254296"/>
                  <a:pt x="36751" y="238685"/>
                </a:cubicBezTo>
                <a:close/>
                <a:moveTo>
                  <a:pt x="132375" y="143435"/>
                </a:moveTo>
                <a:lnTo>
                  <a:pt x="187938" y="200585"/>
                </a:lnTo>
                <a:lnTo>
                  <a:pt x="105388" y="281548"/>
                </a:lnTo>
                <a:lnTo>
                  <a:pt x="49825" y="225985"/>
                </a:lnTo>
                <a:close/>
                <a:moveTo>
                  <a:pt x="209026" y="12362"/>
                </a:moveTo>
                <a:cubicBezTo>
                  <a:pt x="212897" y="8497"/>
                  <a:pt x="219350" y="8497"/>
                  <a:pt x="223221" y="12362"/>
                </a:cubicBezTo>
                <a:cubicBezTo>
                  <a:pt x="225802" y="16227"/>
                  <a:pt x="225802" y="22669"/>
                  <a:pt x="223221" y="25246"/>
                </a:cubicBezTo>
                <a:cubicBezTo>
                  <a:pt x="223221" y="25246"/>
                  <a:pt x="223221" y="25246"/>
                  <a:pt x="216769" y="31688"/>
                </a:cubicBezTo>
                <a:cubicBezTo>
                  <a:pt x="216769" y="31688"/>
                  <a:pt x="216769" y="31688"/>
                  <a:pt x="230964" y="45861"/>
                </a:cubicBezTo>
                <a:cubicBezTo>
                  <a:pt x="230964" y="45861"/>
                  <a:pt x="230964" y="45861"/>
                  <a:pt x="243869" y="32976"/>
                </a:cubicBezTo>
                <a:cubicBezTo>
                  <a:pt x="245159" y="31688"/>
                  <a:pt x="245159" y="31688"/>
                  <a:pt x="246450" y="31688"/>
                </a:cubicBezTo>
                <a:cubicBezTo>
                  <a:pt x="247740" y="31688"/>
                  <a:pt x="249031" y="31688"/>
                  <a:pt x="250321" y="32976"/>
                </a:cubicBezTo>
                <a:cubicBezTo>
                  <a:pt x="250321" y="32976"/>
                  <a:pt x="250321" y="32976"/>
                  <a:pt x="299360" y="81936"/>
                </a:cubicBezTo>
                <a:cubicBezTo>
                  <a:pt x="300650" y="84513"/>
                  <a:pt x="300650" y="87090"/>
                  <a:pt x="299360" y="88378"/>
                </a:cubicBezTo>
                <a:cubicBezTo>
                  <a:pt x="299360" y="88378"/>
                  <a:pt x="299360" y="88378"/>
                  <a:pt x="201283" y="186297"/>
                </a:cubicBezTo>
                <a:cubicBezTo>
                  <a:pt x="201283" y="186297"/>
                  <a:pt x="201283" y="186297"/>
                  <a:pt x="145792" y="130895"/>
                </a:cubicBezTo>
                <a:cubicBezTo>
                  <a:pt x="145792" y="130895"/>
                  <a:pt x="145792" y="130895"/>
                  <a:pt x="206445" y="70340"/>
                </a:cubicBezTo>
                <a:cubicBezTo>
                  <a:pt x="206445" y="70340"/>
                  <a:pt x="206445" y="70340"/>
                  <a:pt x="192249" y="56168"/>
                </a:cubicBezTo>
                <a:cubicBezTo>
                  <a:pt x="192249" y="56168"/>
                  <a:pt x="192249" y="56168"/>
                  <a:pt x="117401" y="130895"/>
                </a:cubicBezTo>
                <a:cubicBezTo>
                  <a:pt x="116111" y="132184"/>
                  <a:pt x="113530" y="133472"/>
                  <a:pt x="110949" y="133472"/>
                </a:cubicBezTo>
                <a:cubicBezTo>
                  <a:pt x="108368" y="133472"/>
                  <a:pt x="107078" y="132184"/>
                  <a:pt x="104497" y="130895"/>
                </a:cubicBezTo>
                <a:cubicBezTo>
                  <a:pt x="100625" y="127030"/>
                  <a:pt x="100625" y="120588"/>
                  <a:pt x="104497" y="118011"/>
                </a:cubicBezTo>
                <a:cubicBezTo>
                  <a:pt x="104497" y="118011"/>
                  <a:pt x="104497" y="118011"/>
                  <a:pt x="209026" y="12362"/>
                </a:cubicBezTo>
                <a:close/>
                <a:moveTo>
                  <a:pt x="304689" y="0"/>
                </a:moveTo>
                <a:cubicBezTo>
                  <a:pt x="311716" y="0"/>
                  <a:pt x="318579" y="2614"/>
                  <a:pt x="323809" y="7844"/>
                </a:cubicBezTo>
                <a:cubicBezTo>
                  <a:pt x="323809" y="7844"/>
                  <a:pt x="323809" y="7844"/>
                  <a:pt x="325116" y="9151"/>
                </a:cubicBezTo>
                <a:cubicBezTo>
                  <a:pt x="335575" y="19610"/>
                  <a:pt x="335575" y="36605"/>
                  <a:pt x="325116" y="48372"/>
                </a:cubicBezTo>
                <a:lnTo>
                  <a:pt x="308121" y="64060"/>
                </a:lnTo>
                <a:cubicBezTo>
                  <a:pt x="308121" y="64060"/>
                  <a:pt x="308121" y="64060"/>
                  <a:pt x="268900" y="24839"/>
                </a:cubicBezTo>
                <a:cubicBezTo>
                  <a:pt x="268900" y="24839"/>
                  <a:pt x="268900" y="24839"/>
                  <a:pt x="284588" y="7844"/>
                </a:cubicBezTo>
                <a:cubicBezTo>
                  <a:pt x="290472" y="2614"/>
                  <a:pt x="297662" y="0"/>
                  <a:pt x="304689" y="0"/>
                </a:cubicBezTo>
                <a:close/>
              </a:path>
            </a:pathLst>
          </a:custGeom>
          <a:solidFill>
            <a:schemeClr val="accent1"/>
          </a:solidFill>
          <a:ln>
            <a:noFill/>
          </a:ln>
        </p:spPr>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p:spPr>
        <p:txBody>
          <a:bodyPr/>
          <a:lstStyle/>
          <a:p>
            <a:fld id="{FD823B77-5CD5-4374-8195-E9BFB9D0231D}" type="datetimeFigureOut">
              <a:rPr lang="zh-CN" altLang="en-US" smtClean="0"/>
            </a:fld>
            <a:endParaRPr lang="zh-CN" altLang="en-US"/>
          </a:p>
        </p:txBody>
      </p:sp>
      <p:sp>
        <p:nvSpPr>
          <p:cNvPr id="3" name="页脚占位符 2"/>
          <p:cNvSpPr>
            <a:spLocks noGrp="1"/>
          </p:cNvSpPr>
          <p:nvPr>
            <p:ph type="ftr" sz="quarter" idx="11"/>
          </p:nvPr>
        </p:nvSpPr>
        <p:spPr>
          <a:xfrm>
            <a:off x="3028950" y="4767263"/>
            <a:ext cx="3086100" cy="273844"/>
          </a:xfrm>
        </p:spPr>
        <p:txBody>
          <a:bodyPr/>
          <a:lstStyle/>
          <a:p>
            <a:endParaRPr lang="zh-CN" altLang="en-US"/>
          </a:p>
        </p:txBody>
      </p:sp>
      <p:sp>
        <p:nvSpPr>
          <p:cNvPr id="4" name="灯片编号占位符 3"/>
          <p:cNvSpPr>
            <a:spLocks noGrp="1"/>
          </p:cNvSpPr>
          <p:nvPr>
            <p:ph type="sldNum" sz="quarter" idx="12"/>
          </p:nvPr>
        </p:nvSpPr>
        <p:spPr>
          <a:xfrm>
            <a:off x="6457950" y="4767263"/>
            <a:ext cx="2057400" cy="273844"/>
          </a:xfrm>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hemeOverride" Target="../theme/themeOverride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png"/><Relationship Id="rId12" Type="http://schemas.openxmlformats.org/officeDocument/2006/relationships/slideLayout" Target="../slideLayouts/slideLayout2.xml"/><Relationship Id="rId11" Type="http://schemas.openxmlformats.org/officeDocument/2006/relationships/themeOverride" Target="../theme/themeOverride4.xml"/><Relationship Id="rId10" Type="http://schemas.openxmlformats.org/officeDocument/2006/relationships/image" Target="../media/image26.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hemeOverride" Target="../theme/themeOverride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69.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2" Type="http://schemas.openxmlformats.org/officeDocument/2006/relationships/notesSlide" Target="../notesSlides/notesSlide21.xml"/><Relationship Id="rId11" Type="http://schemas.openxmlformats.org/officeDocument/2006/relationships/slideLayout" Target="../slideLayouts/slideLayout2.xml"/><Relationship Id="rId10" Type="http://schemas.openxmlformats.org/officeDocument/2006/relationships/image" Target="../media/image109.png"/><Relationship Id="rId1"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15970" y="2867272"/>
            <a:ext cx="2307456" cy="223298"/>
          </a:xfrm>
          <a:prstGeom prst="rect">
            <a:avLst/>
          </a:prstGeom>
          <a:solidFill>
            <a:srgbClr val="2F8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84"/>
          <p:cNvSpPr txBox="1"/>
          <p:nvPr/>
        </p:nvSpPr>
        <p:spPr>
          <a:xfrm>
            <a:off x="6788825" y="2848751"/>
            <a:ext cx="1160780" cy="260350"/>
          </a:xfrm>
          <a:prstGeom prst="rect">
            <a:avLst/>
          </a:prstGeom>
          <a:noFill/>
        </p:spPr>
        <p:txBody>
          <a:bodyPr wrap="non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汇报人：刘羽佳</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54" name="TextBox 71"/>
          <p:cNvSpPr txBox="1"/>
          <p:nvPr/>
        </p:nvSpPr>
        <p:spPr>
          <a:xfrm>
            <a:off x="5938597" y="2171643"/>
            <a:ext cx="2861945" cy="521970"/>
          </a:xfrm>
          <a:prstGeom prst="rect">
            <a:avLst/>
          </a:prstGeom>
          <a:noFill/>
        </p:spPr>
        <p:txBody>
          <a:bodyPr wrap="none" rtlCol="0">
            <a:spAutoFit/>
          </a:bodyPr>
          <a:lstStyle/>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OurSudoku</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基于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B/S</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架构的在线数独对战平台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5659994" y="1482999"/>
            <a:ext cx="3419872" cy="521970"/>
          </a:xfrm>
          <a:prstGeom prst="rect">
            <a:avLst/>
          </a:prstGeom>
        </p:spPr>
        <p:txBody>
          <a:bodyPr wrap="square">
            <a:spAutoFit/>
          </a:bodyPr>
          <a:lstStyle/>
          <a:p>
            <a:pPr algn="ctr" fontAlgn="auto">
              <a:spcBef>
                <a:spcPts val="0"/>
              </a:spcBef>
              <a:spcAft>
                <a:spcPts val="0"/>
              </a:spcAft>
              <a:defRPr/>
            </a:pPr>
            <a:r>
              <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项目成果</a:t>
            </a:r>
            <a:endPar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36413" y="217164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甘特图</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rcRect l="11116"/>
          <a:stretch>
            <a:fillRect/>
          </a:stretch>
        </p:blipFill>
        <p:spPr>
          <a:xfrm>
            <a:off x="0" y="607695"/>
            <a:ext cx="7194550" cy="4546600"/>
          </a:xfrm>
          <a:prstGeom prst="rect">
            <a:avLst/>
          </a:prstGeom>
        </p:spPr>
      </p:pic>
      <p:pic>
        <p:nvPicPr>
          <p:cNvPr id="10" name="图片 9"/>
          <p:cNvPicPr>
            <a:picLocks noChangeAspect="1"/>
          </p:cNvPicPr>
          <p:nvPr/>
        </p:nvPicPr>
        <p:blipFill>
          <a:blip r:embed="rId2"/>
          <a:srcRect l="10907"/>
          <a:stretch>
            <a:fillRect/>
          </a:stretch>
        </p:blipFill>
        <p:spPr>
          <a:xfrm>
            <a:off x="1314450" y="607695"/>
            <a:ext cx="7194550" cy="4535805"/>
          </a:xfrm>
          <a:prstGeom prst="rect">
            <a:avLst/>
          </a:prstGeom>
        </p:spPr>
      </p:pic>
      <p:pic>
        <p:nvPicPr>
          <p:cNvPr id="11" name="图片 10"/>
          <p:cNvPicPr>
            <a:picLocks noChangeAspect="1"/>
          </p:cNvPicPr>
          <p:nvPr/>
        </p:nvPicPr>
        <p:blipFill>
          <a:blip r:embed="rId3"/>
          <a:srcRect l="11434"/>
          <a:stretch>
            <a:fillRect/>
          </a:stretch>
        </p:blipFill>
        <p:spPr>
          <a:xfrm>
            <a:off x="2774315" y="607695"/>
            <a:ext cx="7152005" cy="4535805"/>
          </a:xfrm>
          <a:prstGeom prst="rect">
            <a:avLst/>
          </a:prstGeom>
        </p:spPr>
      </p:pic>
      <p:pic>
        <p:nvPicPr>
          <p:cNvPr id="12" name="图片 11"/>
          <p:cNvPicPr>
            <a:picLocks noChangeAspect="1"/>
          </p:cNvPicPr>
          <p:nvPr/>
        </p:nvPicPr>
        <p:blipFill>
          <a:blip r:embed="rId4"/>
          <a:srcRect l="10742"/>
          <a:stretch>
            <a:fillRect/>
          </a:stretch>
        </p:blipFill>
        <p:spPr>
          <a:xfrm>
            <a:off x="4138295" y="607695"/>
            <a:ext cx="7170420" cy="4512310"/>
          </a:xfrm>
          <a:prstGeom prst="rect">
            <a:avLst/>
          </a:prstGeom>
        </p:spPr>
      </p:pic>
      <p:pic>
        <p:nvPicPr>
          <p:cNvPr id="13" name="图片 12"/>
          <p:cNvPicPr>
            <a:picLocks noChangeAspect="1"/>
          </p:cNvPicPr>
          <p:nvPr/>
        </p:nvPicPr>
        <p:blipFill>
          <a:blip r:embed="rId5"/>
          <a:srcRect l="11030"/>
          <a:stretch>
            <a:fillRect/>
          </a:stretch>
        </p:blipFill>
        <p:spPr>
          <a:xfrm>
            <a:off x="5621655" y="607695"/>
            <a:ext cx="7206615" cy="4549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项目计划文档</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9855" y="605155"/>
            <a:ext cx="3324860" cy="4538345"/>
          </a:xfrm>
          <a:prstGeom prst="rect">
            <a:avLst/>
          </a:prstGeom>
        </p:spPr>
      </p:pic>
      <p:pic>
        <p:nvPicPr>
          <p:cNvPr id="3" name="图片 2"/>
          <p:cNvPicPr>
            <a:picLocks noChangeAspect="1"/>
          </p:cNvPicPr>
          <p:nvPr/>
        </p:nvPicPr>
        <p:blipFill>
          <a:blip r:embed="rId2"/>
          <a:stretch>
            <a:fillRect/>
          </a:stretch>
        </p:blipFill>
        <p:spPr>
          <a:xfrm>
            <a:off x="3136900" y="605790"/>
            <a:ext cx="4316095" cy="4537710"/>
          </a:xfrm>
          <a:prstGeom prst="rect">
            <a:avLst/>
          </a:prstGeom>
        </p:spPr>
      </p:pic>
      <p:pic>
        <p:nvPicPr>
          <p:cNvPr id="4" name="图片 3"/>
          <p:cNvPicPr>
            <a:picLocks noChangeAspect="1"/>
          </p:cNvPicPr>
          <p:nvPr/>
        </p:nvPicPr>
        <p:blipFill>
          <a:blip r:embed="rId3"/>
          <a:srcRect l="3340" t="6340" r="2554"/>
          <a:stretch>
            <a:fillRect/>
          </a:stretch>
        </p:blipFill>
        <p:spPr>
          <a:xfrm>
            <a:off x="5085080" y="1203325"/>
            <a:ext cx="3953510" cy="3940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可行分析</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关键技术</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可行性分析</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03</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50694" y="1096010"/>
            <a:ext cx="5642610" cy="3326130"/>
            <a:chOff x="1782956" y="1096028"/>
            <a:chExt cx="3326130" cy="3326130"/>
          </a:xfrm>
        </p:grpSpPr>
        <p:sp>
          <p:nvSpPr>
            <p:cNvPr id="4" name="矩形 3"/>
            <p:cNvSpPr/>
            <p:nvPr/>
          </p:nvSpPr>
          <p:spPr>
            <a:xfrm>
              <a:off x="1782956" y="1096028"/>
              <a:ext cx="3326130" cy="33261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文本框 7"/>
            <p:cNvSpPr txBox="1"/>
            <p:nvPr/>
          </p:nvSpPr>
          <p:spPr>
            <a:xfrm>
              <a:off x="1884020" y="1228108"/>
              <a:ext cx="3124376" cy="2494280"/>
            </a:xfrm>
            <a:prstGeom prst="rect">
              <a:avLst/>
            </a:prstGeom>
            <a:noFill/>
          </p:spPr>
          <p:txBody>
            <a:bodyPr wrap="square" lIns="0" tIns="0" rIns="0" bIns="0" anchor="ctr" anchorCtr="0"/>
            <a:lstStyle/>
            <a:p>
              <a:pPr algn="just">
                <a:lnSpc>
                  <a:spcPct val="140000"/>
                </a:lnSpc>
              </a:pP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本平台采用B/S架构，所以存在前端网页和后端服务器，但服务器上既有后台运算，也有前端页面构成，所以主要是两个技术。</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4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前端技术，前端页面采用</a:t>
              </a:r>
              <a:r>
                <a:rPr lang="zh-CN" altLang="en-US"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vue</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；vue.js作为比较流行的前端框架，拥有现成的组件和模板，可以实现较为复杂、优美的界面。</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4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后端技术，后端采用</a:t>
              </a:r>
              <a:r>
                <a:rPr lang="zh-CN" altLang="en-US"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springboot</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；springboot作为比较流行的后端框架，由于采用了java语言，所以其在数据库操作以及服务的计算上，都有很大的先天优势，方便开发者合作开发，分块开发。</a:t>
              </a: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p:txBody>
        </p:sp>
      </p:grpSp>
      <p:sp>
        <p:nvSpPr>
          <p:cNvPr id="27" name="Title 1"/>
          <p:cNvSpPr txBox="1"/>
          <p:nvPr/>
        </p:nvSpPr>
        <p:spPr>
          <a:xfrm>
            <a:off x="755650" y="171450"/>
            <a:ext cx="27800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buClrTx/>
              <a:buSzTx/>
              <a:buFontTx/>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关键技术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l="15322" r="16319"/>
          <a:stretch>
            <a:fillRect/>
          </a:stretch>
        </p:blipFill>
        <p:spPr>
          <a:xfrm>
            <a:off x="-19050" y="3854450"/>
            <a:ext cx="4572635" cy="1289050"/>
          </a:xfrm>
          <a:prstGeom prst="rect">
            <a:avLst/>
          </a:prstGeom>
        </p:spPr>
      </p:pic>
      <p:pic>
        <p:nvPicPr>
          <p:cNvPr id="2" name="图片 1"/>
          <p:cNvPicPr>
            <a:picLocks noChangeAspect="1"/>
          </p:cNvPicPr>
          <p:nvPr/>
        </p:nvPicPr>
        <p:blipFill>
          <a:blip r:embed="rId2"/>
          <a:stretch>
            <a:fillRect/>
          </a:stretch>
        </p:blipFill>
        <p:spPr>
          <a:xfrm>
            <a:off x="4553585" y="3854450"/>
            <a:ext cx="4590415" cy="1289050"/>
          </a:xfrm>
          <a:prstGeom prst="rect">
            <a:avLst/>
          </a:prstGeom>
        </p:spPr>
      </p:pic>
      <p:sp>
        <p:nvSpPr>
          <p:cNvPr id="5" name="矩形 4"/>
          <p:cNvSpPr/>
          <p:nvPr/>
        </p:nvSpPr>
        <p:spPr>
          <a:xfrm>
            <a:off x="1473835" y="81915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使用工具</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4842510" y="1032510"/>
            <a:ext cx="3268980" cy="789305"/>
            <a:chOff x="744" y="3631"/>
            <a:chExt cx="5148" cy="1243"/>
          </a:xfrm>
        </p:grpSpPr>
        <p:sp>
          <p:nvSpPr>
            <p:cNvPr id="12" name="任意多边形 11"/>
            <p:cNvSpPr/>
            <p:nvPr/>
          </p:nvSpPr>
          <p:spPr bwMode="auto">
            <a:xfrm>
              <a:off x="744" y="3644"/>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25" name="图片 24" descr="logo"/>
            <p:cNvPicPr>
              <a:picLocks noChangeAspect="1"/>
            </p:cNvPicPr>
            <p:nvPr/>
          </p:nvPicPr>
          <p:blipFill>
            <a:blip r:embed="rId1"/>
            <a:stretch>
              <a:fillRect/>
            </a:stretch>
          </p:blipFill>
          <p:spPr>
            <a:xfrm>
              <a:off x="1619" y="4021"/>
              <a:ext cx="824" cy="708"/>
            </a:xfrm>
            <a:prstGeom prst="rect">
              <a:avLst/>
            </a:prstGeom>
          </p:spPr>
        </p:pic>
        <p:sp>
          <p:nvSpPr>
            <p:cNvPr id="54" name="任意多边形 53"/>
            <p:cNvSpPr/>
            <p:nvPr/>
          </p:nvSpPr>
          <p:spPr bwMode="auto">
            <a:xfrm>
              <a:off x="3318" y="3631"/>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6" name="图片 55" descr="u=1332791264,2357076927&amp;fm=15&amp;gp=0"/>
            <p:cNvPicPr>
              <a:picLocks noChangeAspect="1"/>
            </p:cNvPicPr>
            <p:nvPr/>
          </p:nvPicPr>
          <p:blipFill>
            <a:blip r:embed="rId2"/>
            <a:stretch>
              <a:fillRect/>
            </a:stretch>
          </p:blipFill>
          <p:spPr>
            <a:xfrm>
              <a:off x="4132" y="3923"/>
              <a:ext cx="946" cy="812"/>
            </a:xfrm>
            <a:prstGeom prst="rect">
              <a:avLst/>
            </a:prstGeom>
          </p:spPr>
        </p:pic>
      </p:grpSp>
      <p:grpSp>
        <p:nvGrpSpPr>
          <p:cNvPr id="68" name="组合 67"/>
          <p:cNvGrpSpPr/>
          <p:nvPr/>
        </p:nvGrpSpPr>
        <p:grpSpPr>
          <a:xfrm>
            <a:off x="372745" y="2410460"/>
            <a:ext cx="3140710" cy="805815"/>
            <a:chOff x="815" y="5728"/>
            <a:chExt cx="4946" cy="1269"/>
          </a:xfrm>
        </p:grpSpPr>
        <p:sp>
          <p:nvSpPr>
            <p:cNvPr id="27" name="任意多边形 26"/>
            <p:cNvSpPr/>
            <p:nvPr/>
          </p:nvSpPr>
          <p:spPr bwMode="auto">
            <a:xfrm>
              <a:off x="815" y="5809"/>
              <a:ext cx="2485" cy="118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31" name="图片 30" descr="u=3125349892,2997059783&amp;fm=26&amp;gp=0"/>
            <p:cNvPicPr>
              <a:picLocks noChangeAspect="1"/>
            </p:cNvPicPr>
            <p:nvPr/>
          </p:nvPicPr>
          <p:blipFill>
            <a:blip r:embed="rId3"/>
            <a:stretch>
              <a:fillRect/>
            </a:stretch>
          </p:blipFill>
          <p:spPr>
            <a:xfrm>
              <a:off x="1522" y="6010"/>
              <a:ext cx="1070" cy="919"/>
            </a:xfrm>
            <a:prstGeom prst="rect">
              <a:avLst/>
            </a:prstGeom>
          </p:spPr>
        </p:pic>
        <p:sp>
          <p:nvSpPr>
            <p:cNvPr id="57" name="任意多边形 56"/>
            <p:cNvSpPr/>
            <p:nvPr/>
          </p:nvSpPr>
          <p:spPr bwMode="auto">
            <a:xfrm>
              <a:off x="3187" y="5728"/>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9" name="图片 58" descr="u=2485125282,1319692827&amp;fm=26&amp;gp=0"/>
            <p:cNvPicPr>
              <a:picLocks noChangeAspect="1"/>
            </p:cNvPicPr>
            <p:nvPr/>
          </p:nvPicPr>
          <p:blipFill>
            <a:blip r:embed="rId4"/>
            <a:stretch>
              <a:fillRect/>
            </a:stretch>
          </p:blipFill>
          <p:spPr>
            <a:xfrm>
              <a:off x="3951" y="6111"/>
              <a:ext cx="836" cy="717"/>
            </a:xfrm>
            <a:prstGeom prst="rect">
              <a:avLst/>
            </a:prstGeom>
          </p:spPr>
        </p:pic>
      </p:grpSp>
      <p:grpSp>
        <p:nvGrpSpPr>
          <p:cNvPr id="58" name="组合 57"/>
          <p:cNvGrpSpPr/>
          <p:nvPr/>
        </p:nvGrpSpPr>
        <p:grpSpPr>
          <a:xfrm>
            <a:off x="4058285" y="2403475"/>
            <a:ext cx="4504690" cy="793750"/>
            <a:chOff x="7146" y="5763"/>
            <a:chExt cx="7094" cy="1250"/>
          </a:xfrm>
        </p:grpSpPr>
        <p:sp>
          <p:nvSpPr>
            <p:cNvPr id="33" name="任意多边形 32"/>
            <p:cNvSpPr/>
            <p:nvPr/>
          </p:nvSpPr>
          <p:spPr bwMode="auto">
            <a:xfrm>
              <a:off x="7146" y="5763"/>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37" name="图片 36" descr="u=3540058272,3072086592&amp;fm=26&amp;gp=0"/>
            <p:cNvPicPr>
              <a:picLocks noChangeAspect="1"/>
            </p:cNvPicPr>
            <p:nvPr/>
          </p:nvPicPr>
          <p:blipFill>
            <a:blip r:embed="rId5"/>
            <a:stretch>
              <a:fillRect/>
            </a:stretch>
          </p:blipFill>
          <p:spPr>
            <a:xfrm>
              <a:off x="7448" y="5930"/>
              <a:ext cx="1732" cy="1038"/>
            </a:xfrm>
            <a:prstGeom prst="rect">
              <a:avLst/>
            </a:prstGeom>
          </p:spPr>
        </p:pic>
        <p:sp>
          <p:nvSpPr>
            <p:cNvPr id="52" name="任意多边形 51"/>
            <p:cNvSpPr/>
            <p:nvPr/>
          </p:nvSpPr>
          <p:spPr bwMode="auto">
            <a:xfrm>
              <a:off x="11922" y="5895"/>
              <a:ext cx="2318" cy="110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3" name="图片 52" descr="u=3045187960,3451591284&amp;fm=26&amp;gp=0"/>
            <p:cNvPicPr>
              <a:picLocks noChangeAspect="1"/>
            </p:cNvPicPr>
            <p:nvPr/>
          </p:nvPicPr>
          <p:blipFill>
            <a:blip r:embed="rId6"/>
            <a:srcRect l="16394" t="14656" r="18350"/>
            <a:stretch>
              <a:fillRect/>
            </a:stretch>
          </p:blipFill>
          <p:spPr>
            <a:xfrm>
              <a:off x="12466" y="6170"/>
              <a:ext cx="1229" cy="777"/>
            </a:xfrm>
            <a:prstGeom prst="rect">
              <a:avLst/>
            </a:prstGeom>
          </p:spPr>
        </p:pic>
        <p:sp>
          <p:nvSpPr>
            <p:cNvPr id="60" name="任意多边形 59"/>
            <p:cNvSpPr/>
            <p:nvPr/>
          </p:nvSpPr>
          <p:spPr bwMode="auto">
            <a:xfrm>
              <a:off x="9667" y="5809"/>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62" name="图片 61" descr="u=3286710856,4250072148&amp;fm=26&amp;gp=0"/>
            <p:cNvPicPr>
              <a:picLocks noChangeAspect="1"/>
            </p:cNvPicPr>
            <p:nvPr/>
          </p:nvPicPr>
          <p:blipFill>
            <a:blip r:embed="rId7"/>
            <a:srcRect l="52200" t="14017" r="450" b="16017"/>
            <a:stretch>
              <a:fillRect/>
            </a:stretch>
          </p:blipFill>
          <p:spPr>
            <a:xfrm>
              <a:off x="10359" y="6247"/>
              <a:ext cx="1137" cy="722"/>
            </a:xfrm>
            <a:prstGeom prst="rect">
              <a:avLst/>
            </a:prstGeom>
          </p:spPr>
        </p:pic>
      </p:grpSp>
      <p:grpSp>
        <p:nvGrpSpPr>
          <p:cNvPr id="61" name="组合 60"/>
          <p:cNvGrpSpPr/>
          <p:nvPr/>
        </p:nvGrpSpPr>
        <p:grpSpPr>
          <a:xfrm>
            <a:off x="2446020" y="3792855"/>
            <a:ext cx="4504055" cy="793115"/>
            <a:chOff x="6880" y="3727"/>
            <a:chExt cx="7093" cy="1249"/>
          </a:xfrm>
        </p:grpSpPr>
        <p:sp>
          <p:nvSpPr>
            <p:cNvPr id="63" name="任意多边形 62"/>
            <p:cNvSpPr/>
            <p:nvPr/>
          </p:nvSpPr>
          <p:spPr bwMode="auto">
            <a:xfrm>
              <a:off x="6880" y="3727"/>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5" name="任意多边形 64"/>
            <p:cNvSpPr/>
            <p:nvPr/>
          </p:nvSpPr>
          <p:spPr bwMode="auto">
            <a:xfrm>
              <a:off x="11655" y="3859"/>
              <a:ext cx="2318" cy="110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7" name="任意多边形 66"/>
            <p:cNvSpPr/>
            <p:nvPr/>
          </p:nvSpPr>
          <p:spPr bwMode="auto">
            <a:xfrm>
              <a:off x="9401" y="3772"/>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9" name="文本框 68"/>
            <p:cNvSpPr txBox="1"/>
            <p:nvPr/>
          </p:nvSpPr>
          <p:spPr>
            <a:xfrm>
              <a:off x="9702" y="4274"/>
              <a:ext cx="1954" cy="628"/>
            </a:xfrm>
            <a:prstGeom prst="rect">
              <a:avLst/>
            </a:prstGeom>
            <a:noFill/>
          </p:spPr>
          <p:txBody>
            <a:bodyPr wrap="square" rtlCol="0">
              <a:spAutoFit/>
            </a:bodyPr>
            <a:lstStyle/>
            <a:p>
              <a:r>
                <a:rPr 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rPr>
                <a:t>版本控制</a:t>
              </a:r>
              <a:endParaRPr 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0" name="图片 69" descr="u=3404785910,683938159&amp;fm=26&amp;gp=0"/>
            <p:cNvPicPr>
              <a:picLocks noChangeAspect="1"/>
            </p:cNvPicPr>
            <p:nvPr/>
          </p:nvPicPr>
          <p:blipFill>
            <a:blip r:embed="rId8"/>
            <a:stretch>
              <a:fillRect/>
            </a:stretch>
          </p:blipFill>
          <p:spPr>
            <a:xfrm>
              <a:off x="7593" y="4059"/>
              <a:ext cx="919" cy="789"/>
            </a:xfrm>
            <a:prstGeom prst="rect">
              <a:avLst/>
            </a:prstGeom>
          </p:spPr>
        </p:pic>
        <p:pic>
          <p:nvPicPr>
            <p:cNvPr id="71" name="图片 70" descr="u=2443823553,494157092&amp;fm=26&amp;gp=0"/>
            <p:cNvPicPr>
              <a:picLocks noChangeAspect="1"/>
            </p:cNvPicPr>
            <p:nvPr/>
          </p:nvPicPr>
          <p:blipFill>
            <a:blip r:embed="rId9"/>
            <a:srcRect t="-329" r="57660"/>
            <a:stretch>
              <a:fillRect/>
            </a:stretch>
          </p:blipFill>
          <p:spPr>
            <a:xfrm>
              <a:off x="12239" y="4135"/>
              <a:ext cx="1152" cy="713"/>
            </a:xfrm>
            <a:prstGeom prst="rect">
              <a:avLst/>
            </a:prstGeom>
          </p:spPr>
        </p:pic>
      </p:grpSp>
      <p:grpSp>
        <p:nvGrpSpPr>
          <p:cNvPr id="64" name="组合 63"/>
          <p:cNvGrpSpPr/>
          <p:nvPr/>
        </p:nvGrpSpPr>
        <p:grpSpPr>
          <a:xfrm>
            <a:off x="1109345" y="1032510"/>
            <a:ext cx="3140710" cy="805815"/>
            <a:chOff x="815" y="1542"/>
            <a:chExt cx="4946" cy="1269"/>
          </a:xfrm>
        </p:grpSpPr>
        <p:sp>
          <p:nvSpPr>
            <p:cNvPr id="78" name="任意多边形 77"/>
            <p:cNvSpPr/>
            <p:nvPr/>
          </p:nvSpPr>
          <p:spPr bwMode="auto">
            <a:xfrm>
              <a:off x="815" y="1623"/>
              <a:ext cx="2485" cy="118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79" name="任意多边形 78"/>
            <p:cNvSpPr/>
            <p:nvPr/>
          </p:nvSpPr>
          <p:spPr bwMode="auto">
            <a:xfrm>
              <a:off x="3187" y="1542"/>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80" name="文本框 79"/>
            <p:cNvSpPr txBox="1"/>
            <p:nvPr/>
          </p:nvSpPr>
          <p:spPr>
            <a:xfrm>
              <a:off x="1081" y="2145"/>
              <a:ext cx="1954" cy="628"/>
            </a:xfrm>
            <a:prstGeom prst="rect">
              <a:avLst/>
            </a:prstGeom>
            <a:noFill/>
          </p:spPr>
          <p:txBody>
            <a:bodyPr wrap="square" rtlCol="0">
              <a:spAutoFit/>
            </a:bodyPr>
            <a:lstStyle/>
            <a:p>
              <a:r>
                <a:rPr lang="zh-CN" alt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rPr>
                <a:t>界面设计</a:t>
              </a:r>
              <a:endParaRPr lang="zh-CN" alt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2" name="图片 81" descr="u=1814344448,3322300476&amp;fm=11&amp;gp=0"/>
            <p:cNvPicPr>
              <a:picLocks noChangeAspect="1"/>
            </p:cNvPicPr>
            <p:nvPr/>
          </p:nvPicPr>
          <p:blipFill>
            <a:blip r:embed="rId10"/>
            <a:stretch>
              <a:fillRect/>
            </a:stretch>
          </p:blipFill>
          <p:spPr>
            <a:xfrm>
              <a:off x="3861" y="1836"/>
              <a:ext cx="1017" cy="87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可行性分析文档</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80695" y="737870"/>
            <a:ext cx="2632075" cy="4405630"/>
          </a:xfrm>
          <a:prstGeom prst="rect">
            <a:avLst/>
          </a:prstGeom>
        </p:spPr>
      </p:pic>
      <p:pic>
        <p:nvPicPr>
          <p:cNvPr id="5" name="图片 4"/>
          <p:cNvPicPr>
            <a:picLocks noChangeAspect="1"/>
          </p:cNvPicPr>
          <p:nvPr/>
        </p:nvPicPr>
        <p:blipFill>
          <a:blip r:embed="rId2"/>
          <a:stretch>
            <a:fillRect/>
          </a:stretch>
        </p:blipFill>
        <p:spPr>
          <a:xfrm>
            <a:off x="3112770" y="433705"/>
            <a:ext cx="3637915" cy="4662170"/>
          </a:xfrm>
          <a:prstGeom prst="rect">
            <a:avLst/>
          </a:prstGeom>
        </p:spPr>
      </p:pic>
      <p:pic>
        <p:nvPicPr>
          <p:cNvPr id="6" name="图片 5"/>
          <p:cNvPicPr>
            <a:picLocks noChangeAspect="1"/>
          </p:cNvPicPr>
          <p:nvPr/>
        </p:nvPicPr>
        <p:blipFill>
          <a:blip r:embed="rId3"/>
          <a:stretch>
            <a:fillRect/>
          </a:stretch>
        </p:blipFill>
        <p:spPr>
          <a:xfrm>
            <a:off x="5034915" y="2821305"/>
            <a:ext cx="4109085" cy="2322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需求分析</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用户类别</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用户反馈</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界面原型</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需求文档</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04</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770120" y="555625"/>
            <a:ext cx="3700145" cy="4032250"/>
            <a:chOff x="7512" y="875"/>
            <a:chExt cx="5827" cy="6350"/>
          </a:xfrm>
        </p:grpSpPr>
        <p:sp>
          <p:nvSpPr>
            <p:cNvPr id="18" name="任意多边形: 形状 3"/>
            <p:cNvSpPr/>
            <p:nvPr/>
          </p:nvSpPr>
          <p:spPr bwMode="auto">
            <a:xfrm>
              <a:off x="7512" y="889"/>
              <a:ext cx="5826" cy="6321"/>
            </a:xfrm>
            <a:custGeom>
              <a:avLst/>
              <a:gdLst>
                <a:gd name="T0" fmla="*/ 357 w 860"/>
                <a:gd name="T1" fmla="*/ 772 h 934"/>
                <a:gd name="T2" fmla="*/ 326 w 860"/>
                <a:gd name="T3" fmla="*/ 787 h 934"/>
                <a:gd name="T4" fmla="*/ 292 w 860"/>
                <a:gd name="T5" fmla="*/ 821 h 934"/>
                <a:gd name="T6" fmla="*/ 282 w 860"/>
                <a:gd name="T7" fmla="*/ 848 h 934"/>
                <a:gd name="T8" fmla="*/ 245 w 860"/>
                <a:gd name="T9" fmla="*/ 891 h 934"/>
                <a:gd name="T10" fmla="*/ 239 w 860"/>
                <a:gd name="T11" fmla="*/ 922 h 934"/>
                <a:gd name="T12" fmla="*/ 236 w 860"/>
                <a:gd name="T13" fmla="*/ 918 h 934"/>
                <a:gd name="T14" fmla="*/ 228 w 860"/>
                <a:gd name="T15" fmla="*/ 905 h 934"/>
                <a:gd name="T16" fmla="*/ 224 w 860"/>
                <a:gd name="T17" fmla="*/ 876 h 934"/>
                <a:gd name="T18" fmla="*/ 226 w 860"/>
                <a:gd name="T19" fmla="*/ 844 h 934"/>
                <a:gd name="T20" fmla="*/ 216 w 860"/>
                <a:gd name="T21" fmla="*/ 876 h 934"/>
                <a:gd name="T22" fmla="*/ 212 w 860"/>
                <a:gd name="T23" fmla="*/ 891 h 934"/>
                <a:gd name="T24" fmla="*/ 179 w 860"/>
                <a:gd name="T25" fmla="*/ 923 h 934"/>
                <a:gd name="T26" fmla="*/ 187 w 860"/>
                <a:gd name="T27" fmla="*/ 866 h 934"/>
                <a:gd name="T28" fmla="*/ 205 w 860"/>
                <a:gd name="T29" fmla="*/ 813 h 934"/>
                <a:gd name="T30" fmla="*/ 188 w 860"/>
                <a:gd name="T31" fmla="*/ 832 h 934"/>
                <a:gd name="T32" fmla="*/ 183 w 860"/>
                <a:gd name="T33" fmla="*/ 849 h 934"/>
                <a:gd name="T34" fmla="*/ 235 w 860"/>
                <a:gd name="T35" fmla="*/ 713 h 934"/>
                <a:gd name="T36" fmla="*/ 219 w 860"/>
                <a:gd name="T37" fmla="*/ 723 h 934"/>
                <a:gd name="T38" fmla="*/ 217 w 860"/>
                <a:gd name="T39" fmla="*/ 675 h 934"/>
                <a:gd name="T40" fmla="*/ 226 w 860"/>
                <a:gd name="T41" fmla="*/ 654 h 934"/>
                <a:gd name="T42" fmla="*/ 240 w 860"/>
                <a:gd name="T43" fmla="*/ 616 h 934"/>
                <a:gd name="T44" fmla="*/ 229 w 860"/>
                <a:gd name="T45" fmla="*/ 584 h 934"/>
                <a:gd name="T46" fmla="*/ 208 w 860"/>
                <a:gd name="T47" fmla="*/ 590 h 934"/>
                <a:gd name="T48" fmla="*/ 174 w 860"/>
                <a:gd name="T49" fmla="*/ 636 h 934"/>
                <a:gd name="T50" fmla="*/ 130 w 860"/>
                <a:gd name="T51" fmla="*/ 676 h 934"/>
                <a:gd name="T52" fmla="*/ 132 w 860"/>
                <a:gd name="T53" fmla="*/ 665 h 934"/>
                <a:gd name="T54" fmla="*/ 106 w 860"/>
                <a:gd name="T55" fmla="*/ 682 h 934"/>
                <a:gd name="T56" fmla="*/ 72 w 860"/>
                <a:gd name="T57" fmla="*/ 735 h 934"/>
                <a:gd name="T58" fmla="*/ 29 w 860"/>
                <a:gd name="T59" fmla="*/ 822 h 934"/>
                <a:gd name="T60" fmla="*/ 17 w 860"/>
                <a:gd name="T61" fmla="*/ 876 h 934"/>
                <a:gd name="T62" fmla="*/ 0 w 860"/>
                <a:gd name="T63" fmla="*/ 929 h 934"/>
                <a:gd name="T64" fmla="*/ 54 w 860"/>
                <a:gd name="T65" fmla="*/ 694 h 934"/>
                <a:gd name="T66" fmla="*/ 145 w 860"/>
                <a:gd name="T67" fmla="*/ 487 h 934"/>
                <a:gd name="T68" fmla="*/ 163 w 860"/>
                <a:gd name="T69" fmla="*/ 431 h 934"/>
                <a:gd name="T70" fmla="*/ 219 w 860"/>
                <a:gd name="T71" fmla="*/ 302 h 934"/>
                <a:gd name="T72" fmla="*/ 376 w 860"/>
                <a:gd name="T73" fmla="*/ 166 h 934"/>
                <a:gd name="T74" fmla="*/ 392 w 860"/>
                <a:gd name="T75" fmla="*/ 144 h 934"/>
                <a:gd name="T76" fmla="*/ 416 w 860"/>
                <a:gd name="T77" fmla="*/ 144 h 934"/>
                <a:gd name="T78" fmla="*/ 459 w 860"/>
                <a:gd name="T79" fmla="*/ 112 h 934"/>
                <a:gd name="T80" fmla="*/ 489 w 860"/>
                <a:gd name="T81" fmla="*/ 94 h 934"/>
                <a:gd name="T82" fmla="*/ 496 w 860"/>
                <a:gd name="T83" fmla="*/ 88 h 934"/>
                <a:gd name="T84" fmla="*/ 520 w 860"/>
                <a:gd name="T85" fmla="*/ 62 h 934"/>
                <a:gd name="T86" fmla="*/ 590 w 860"/>
                <a:gd name="T87" fmla="*/ 22 h 934"/>
                <a:gd name="T88" fmla="*/ 655 w 860"/>
                <a:gd name="T89" fmla="*/ 32 h 934"/>
                <a:gd name="T90" fmla="*/ 766 w 860"/>
                <a:gd name="T91" fmla="*/ 43 h 934"/>
                <a:gd name="T92" fmla="*/ 778 w 860"/>
                <a:gd name="T93" fmla="*/ 48 h 934"/>
                <a:gd name="T94" fmla="*/ 780 w 860"/>
                <a:gd name="T95" fmla="*/ 49 h 934"/>
                <a:gd name="T96" fmla="*/ 794 w 860"/>
                <a:gd name="T97" fmla="*/ 69 h 934"/>
                <a:gd name="T98" fmla="*/ 769 w 860"/>
                <a:gd name="T99" fmla="*/ 146 h 934"/>
                <a:gd name="T100" fmla="*/ 781 w 860"/>
                <a:gd name="T101" fmla="*/ 212 h 934"/>
                <a:gd name="T102" fmla="*/ 802 w 860"/>
                <a:gd name="T103" fmla="*/ 227 h 934"/>
                <a:gd name="T104" fmla="*/ 853 w 860"/>
                <a:gd name="T105" fmla="*/ 250 h 934"/>
                <a:gd name="T106" fmla="*/ 848 w 860"/>
                <a:gd name="T107" fmla="*/ 329 h 934"/>
                <a:gd name="T108" fmla="*/ 692 w 860"/>
                <a:gd name="T109" fmla="*/ 458 h 934"/>
                <a:gd name="T110" fmla="*/ 574 w 860"/>
                <a:gd name="T111" fmla="*/ 519 h 934"/>
                <a:gd name="T112" fmla="*/ 437 w 860"/>
                <a:gd name="T113" fmla="*/ 663 h 934"/>
                <a:gd name="T114" fmla="*/ 385 w 860"/>
                <a:gd name="T115" fmla="*/ 7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0" h="934">
                  <a:moveTo>
                    <a:pt x="367" y="757"/>
                  </a:moveTo>
                  <a:cubicBezTo>
                    <a:pt x="364" y="763"/>
                    <a:pt x="361" y="768"/>
                    <a:pt x="357" y="772"/>
                  </a:cubicBezTo>
                  <a:cubicBezTo>
                    <a:pt x="354" y="776"/>
                    <a:pt x="351" y="779"/>
                    <a:pt x="348" y="779"/>
                  </a:cubicBezTo>
                  <a:cubicBezTo>
                    <a:pt x="341" y="781"/>
                    <a:pt x="333" y="783"/>
                    <a:pt x="326" y="787"/>
                  </a:cubicBezTo>
                  <a:cubicBezTo>
                    <a:pt x="319" y="791"/>
                    <a:pt x="313" y="795"/>
                    <a:pt x="307" y="801"/>
                  </a:cubicBezTo>
                  <a:cubicBezTo>
                    <a:pt x="301" y="806"/>
                    <a:pt x="296" y="813"/>
                    <a:pt x="292" y="821"/>
                  </a:cubicBezTo>
                  <a:cubicBezTo>
                    <a:pt x="290" y="825"/>
                    <a:pt x="288" y="829"/>
                    <a:pt x="286" y="833"/>
                  </a:cubicBezTo>
                  <a:cubicBezTo>
                    <a:pt x="284" y="838"/>
                    <a:pt x="283" y="843"/>
                    <a:pt x="282" y="848"/>
                  </a:cubicBezTo>
                  <a:cubicBezTo>
                    <a:pt x="273" y="843"/>
                    <a:pt x="266" y="848"/>
                    <a:pt x="259" y="853"/>
                  </a:cubicBezTo>
                  <a:cubicBezTo>
                    <a:pt x="253" y="863"/>
                    <a:pt x="249" y="877"/>
                    <a:pt x="245" y="891"/>
                  </a:cubicBezTo>
                  <a:cubicBezTo>
                    <a:pt x="243" y="898"/>
                    <a:pt x="242" y="905"/>
                    <a:pt x="241" y="912"/>
                  </a:cubicBezTo>
                  <a:cubicBezTo>
                    <a:pt x="240" y="916"/>
                    <a:pt x="239" y="919"/>
                    <a:pt x="239" y="922"/>
                  </a:cubicBezTo>
                  <a:cubicBezTo>
                    <a:pt x="238" y="926"/>
                    <a:pt x="237" y="929"/>
                    <a:pt x="237" y="932"/>
                  </a:cubicBezTo>
                  <a:cubicBezTo>
                    <a:pt x="236" y="927"/>
                    <a:pt x="235" y="922"/>
                    <a:pt x="236" y="918"/>
                  </a:cubicBezTo>
                  <a:cubicBezTo>
                    <a:pt x="236" y="914"/>
                    <a:pt x="237" y="910"/>
                    <a:pt x="238" y="906"/>
                  </a:cubicBezTo>
                  <a:cubicBezTo>
                    <a:pt x="237" y="900"/>
                    <a:pt x="233" y="903"/>
                    <a:pt x="228" y="905"/>
                  </a:cubicBezTo>
                  <a:cubicBezTo>
                    <a:pt x="224" y="907"/>
                    <a:pt x="220" y="910"/>
                    <a:pt x="218" y="905"/>
                  </a:cubicBezTo>
                  <a:cubicBezTo>
                    <a:pt x="218" y="896"/>
                    <a:pt x="221" y="885"/>
                    <a:pt x="224" y="876"/>
                  </a:cubicBezTo>
                  <a:cubicBezTo>
                    <a:pt x="228" y="866"/>
                    <a:pt x="232" y="856"/>
                    <a:pt x="235" y="848"/>
                  </a:cubicBezTo>
                  <a:cubicBezTo>
                    <a:pt x="226" y="844"/>
                    <a:pt x="226" y="844"/>
                    <a:pt x="226" y="844"/>
                  </a:cubicBezTo>
                  <a:cubicBezTo>
                    <a:pt x="224" y="850"/>
                    <a:pt x="222" y="855"/>
                    <a:pt x="220" y="860"/>
                  </a:cubicBezTo>
                  <a:cubicBezTo>
                    <a:pt x="219" y="866"/>
                    <a:pt x="217" y="871"/>
                    <a:pt x="216" y="876"/>
                  </a:cubicBezTo>
                  <a:cubicBezTo>
                    <a:pt x="215" y="878"/>
                    <a:pt x="215" y="881"/>
                    <a:pt x="214" y="883"/>
                  </a:cubicBezTo>
                  <a:cubicBezTo>
                    <a:pt x="213" y="886"/>
                    <a:pt x="212" y="889"/>
                    <a:pt x="212" y="891"/>
                  </a:cubicBezTo>
                  <a:cubicBezTo>
                    <a:pt x="210" y="897"/>
                    <a:pt x="209" y="902"/>
                    <a:pt x="207" y="909"/>
                  </a:cubicBezTo>
                  <a:cubicBezTo>
                    <a:pt x="197" y="931"/>
                    <a:pt x="182" y="934"/>
                    <a:pt x="179" y="923"/>
                  </a:cubicBezTo>
                  <a:cubicBezTo>
                    <a:pt x="179" y="914"/>
                    <a:pt x="180" y="904"/>
                    <a:pt x="181" y="894"/>
                  </a:cubicBezTo>
                  <a:cubicBezTo>
                    <a:pt x="182" y="885"/>
                    <a:pt x="185" y="875"/>
                    <a:pt x="187" y="866"/>
                  </a:cubicBezTo>
                  <a:cubicBezTo>
                    <a:pt x="190" y="856"/>
                    <a:pt x="193" y="847"/>
                    <a:pt x="196" y="838"/>
                  </a:cubicBezTo>
                  <a:cubicBezTo>
                    <a:pt x="199" y="829"/>
                    <a:pt x="202" y="821"/>
                    <a:pt x="205" y="813"/>
                  </a:cubicBezTo>
                  <a:cubicBezTo>
                    <a:pt x="202" y="821"/>
                    <a:pt x="198" y="818"/>
                    <a:pt x="193" y="816"/>
                  </a:cubicBezTo>
                  <a:cubicBezTo>
                    <a:pt x="192" y="820"/>
                    <a:pt x="190" y="826"/>
                    <a:pt x="188" y="832"/>
                  </a:cubicBezTo>
                  <a:cubicBezTo>
                    <a:pt x="187" y="835"/>
                    <a:pt x="186" y="839"/>
                    <a:pt x="185" y="841"/>
                  </a:cubicBezTo>
                  <a:cubicBezTo>
                    <a:pt x="184" y="844"/>
                    <a:pt x="184" y="847"/>
                    <a:pt x="183" y="849"/>
                  </a:cubicBezTo>
                  <a:cubicBezTo>
                    <a:pt x="190" y="824"/>
                    <a:pt x="198" y="801"/>
                    <a:pt x="206" y="780"/>
                  </a:cubicBezTo>
                  <a:cubicBezTo>
                    <a:pt x="215" y="758"/>
                    <a:pt x="224" y="736"/>
                    <a:pt x="235" y="713"/>
                  </a:cubicBezTo>
                  <a:cubicBezTo>
                    <a:pt x="226" y="707"/>
                    <a:pt x="226" y="707"/>
                    <a:pt x="226" y="707"/>
                  </a:cubicBezTo>
                  <a:cubicBezTo>
                    <a:pt x="219" y="723"/>
                    <a:pt x="219" y="723"/>
                    <a:pt x="219" y="723"/>
                  </a:cubicBezTo>
                  <a:cubicBezTo>
                    <a:pt x="215" y="720"/>
                    <a:pt x="206" y="715"/>
                    <a:pt x="202" y="712"/>
                  </a:cubicBezTo>
                  <a:cubicBezTo>
                    <a:pt x="206" y="701"/>
                    <a:pt x="211" y="688"/>
                    <a:pt x="217" y="675"/>
                  </a:cubicBezTo>
                  <a:cubicBezTo>
                    <a:pt x="218" y="671"/>
                    <a:pt x="220" y="668"/>
                    <a:pt x="221" y="664"/>
                  </a:cubicBezTo>
                  <a:cubicBezTo>
                    <a:pt x="223" y="661"/>
                    <a:pt x="224" y="657"/>
                    <a:pt x="226" y="654"/>
                  </a:cubicBezTo>
                  <a:cubicBezTo>
                    <a:pt x="229" y="647"/>
                    <a:pt x="232" y="640"/>
                    <a:pt x="234" y="634"/>
                  </a:cubicBezTo>
                  <a:cubicBezTo>
                    <a:pt x="237" y="628"/>
                    <a:pt x="239" y="621"/>
                    <a:pt x="240" y="616"/>
                  </a:cubicBezTo>
                  <a:cubicBezTo>
                    <a:pt x="242" y="610"/>
                    <a:pt x="242" y="605"/>
                    <a:pt x="242" y="601"/>
                  </a:cubicBezTo>
                  <a:cubicBezTo>
                    <a:pt x="242" y="592"/>
                    <a:pt x="238" y="585"/>
                    <a:pt x="229" y="584"/>
                  </a:cubicBezTo>
                  <a:cubicBezTo>
                    <a:pt x="220" y="599"/>
                    <a:pt x="220" y="599"/>
                    <a:pt x="220" y="599"/>
                  </a:cubicBezTo>
                  <a:cubicBezTo>
                    <a:pt x="216" y="596"/>
                    <a:pt x="208" y="590"/>
                    <a:pt x="208" y="590"/>
                  </a:cubicBezTo>
                  <a:cubicBezTo>
                    <a:pt x="203" y="597"/>
                    <a:pt x="197" y="604"/>
                    <a:pt x="191" y="612"/>
                  </a:cubicBezTo>
                  <a:cubicBezTo>
                    <a:pt x="186" y="619"/>
                    <a:pt x="180" y="628"/>
                    <a:pt x="174" y="636"/>
                  </a:cubicBezTo>
                  <a:cubicBezTo>
                    <a:pt x="163" y="652"/>
                    <a:pt x="153" y="669"/>
                    <a:pt x="143" y="684"/>
                  </a:cubicBezTo>
                  <a:cubicBezTo>
                    <a:pt x="143" y="684"/>
                    <a:pt x="135" y="679"/>
                    <a:pt x="130" y="676"/>
                  </a:cubicBezTo>
                  <a:cubicBezTo>
                    <a:pt x="134" y="667"/>
                    <a:pt x="138" y="659"/>
                    <a:pt x="142" y="651"/>
                  </a:cubicBezTo>
                  <a:cubicBezTo>
                    <a:pt x="139" y="657"/>
                    <a:pt x="136" y="662"/>
                    <a:pt x="132" y="665"/>
                  </a:cubicBezTo>
                  <a:cubicBezTo>
                    <a:pt x="129" y="669"/>
                    <a:pt x="126" y="672"/>
                    <a:pt x="123" y="673"/>
                  </a:cubicBezTo>
                  <a:cubicBezTo>
                    <a:pt x="116" y="677"/>
                    <a:pt x="110" y="679"/>
                    <a:pt x="106" y="682"/>
                  </a:cubicBezTo>
                  <a:cubicBezTo>
                    <a:pt x="99" y="686"/>
                    <a:pt x="93" y="692"/>
                    <a:pt x="87" y="702"/>
                  </a:cubicBezTo>
                  <a:cubicBezTo>
                    <a:pt x="82" y="711"/>
                    <a:pt x="76" y="722"/>
                    <a:pt x="72" y="735"/>
                  </a:cubicBezTo>
                  <a:cubicBezTo>
                    <a:pt x="62" y="761"/>
                    <a:pt x="54" y="791"/>
                    <a:pt x="45" y="819"/>
                  </a:cubicBezTo>
                  <a:cubicBezTo>
                    <a:pt x="42" y="828"/>
                    <a:pt x="33" y="824"/>
                    <a:pt x="29" y="822"/>
                  </a:cubicBezTo>
                  <a:cubicBezTo>
                    <a:pt x="28" y="832"/>
                    <a:pt x="26" y="841"/>
                    <a:pt x="24" y="850"/>
                  </a:cubicBezTo>
                  <a:cubicBezTo>
                    <a:pt x="22" y="859"/>
                    <a:pt x="19" y="867"/>
                    <a:pt x="17" y="876"/>
                  </a:cubicBezTo>
                  <a:cubicBezTo>
                    <a:pt x="14" y="884"/>
                    <a:pt x="11" y="892"/>
                    <a:pt x="8" y="901"/>
                  </a:cubicBezTo>
                  <a:cubicBezTo>
                    <a:pt x="6" y="910"/>
                    <a:pt x="3" y="919"/>
                    <a:pt x="0" y="929"/>
                  </a:cubicBezTo>
                  <a:cubicBezTo>
                    <a:pt x="2" y="886"/>
                    <a:pt x="8" y="844"/>
                    <a:pt x="18" y="805"/>
                  </a:cubicBezTo>
                  <a:cubicBezTo>
                    <a:pt x="27" y="766"/>
                    <a:pt x="40" y="729"/>
                    <a:pt x="54" y="694"/>
                  </a:cubicBezTo>
                  <a:cubicBezTo>
                    <a:pt x="68" y="658"/>
                    <a:pt x="84" y="624"/>
                    <a:pt x="100" y="590"/>
                  </a:cubicBezTo>
                  <a:cubicBezTo>
                    <a:pt x="115" y="556"/>
                    <a:pt x="131" y="522"/>
                    <a:pt x="145" y="487"/>
                  </a:cubicBezTo>
                  <a:cubicBezTo>
                    <a:pt x="155" y="471"/>
                    <a:pt x="138" y="469"/>
                    <a:pt x="148" y="454"/>
                  </a:cubicBezTo>
                  <a:cubicBezTo>
                    <a:pt x="153" y="446"/>
                    <a:pt x="158" y="439"/>
                    <a:pt x="163" y="431"/>
                  </a:cubicBezTo>
                  <a:cubicBezTo>
                    <a:pt x="150" y="432"/>
                    <a:pt x="147" y="418"/>
                    <a:pt x="152" y="411"/>
                  </a:cubicBezTo>
                  <a:cubicBezTo>
                    <a:pt x="171" y="373"/>
                    <a:pt x="194" y="335"/>
                    <a:pt x="219" y="302"/>
                  </a:cubicBezTo>
                  <a:cubicBezTo>
                    <a:pt x="245" y="269"/>
                    <a:pt x="274" y="241"/>
                    <a:pt x="306" y="222"/>
                  </a:cubicBezTo>
                  <a:cubicBezTo>
                    <a:pt x="328" y="206"/>
                    <a:pt x="351" y="191"/>
                    <a:pt x="376" y="166"/>
                  </a:cubicBezTo>
                  <a:cubicBezTo>
                    <a:pt x="373" y="163"/>
                    <a:pt x="373" y="163"/>
                    <a:pt x="369" y="159"/>
                  </a:cubicBezTo>
                  <a:cubicBezTo>
                    <a:pt x="376" y="166"/>
                    <a:pt x="382" y="147"/>
                    <a:pt x="392" y="144"/>
                  </a:cubicBezTo>
                  <a:cubicBezTo>
                    <a:pt x="396" y="148"/>
                    <a:pt x="396" y="148"/>
                    <a:pt x="399" y="152"/>
                  </a:cubicBezTo>
                  <a:cubicBezTo>
                    <a:pt x="403" y="156"/>
                    <a:pt x="409" y="150"/>
                    <a:pt x="416" y="144"/>
                  </a:cubicBezTo>
                  <a:cubicBezTo>
                    <a:pt x="419" y="147"/>
                    <a:pt x="419" y="147"/>
                    <a:pt x="423" y="151"/>
                  </a:cubicBezTo>
                  <a:cubicBezTo>
                    <a:pt x="432" y="136"/>
                    <a:pt x="453" y="132"/>
                    <a:pt x="459" y="112"/>
                  </a:cubicBezTo>
                  <a:cubicBezTo>
                    <a:pt x="462" y="116"/>
                    <a:pt x="462" y="116"/>
                    <a:pt x="466" y="120"/>
                  </a:cubicBezTo>
                  <a:cubicBezTo>
                    <a:pt x="469" y="111"/>
                    <a:pt x="489" y="107"/>
                    <a:pt x="489" y="94"/>
                  </a:cubicBezTo>
                  <a:cubicBezTo>
                    <a:pt x="493" y="97"/>
                    <a:pt x="493" y="97"/>
                    <a:pt x="496" y="101"/>
                  </a:cubicBezTo>
                  <a:cubicBezTo>
                    <a:pt x="493" y="97"/>
                    <a:pt x="489" y="94"/>
                    <a:pt x="496" y="88"/>
                  </a:cubicBezTo>
                  <a:cubicBezTo>
                    <a:pt x="506" y="80"/>
                    <a:pt x="512" y="73"/>
                    <a:pt x="516" y="69"/>
                  </a:cubicBezTo>
                  <a:cubicBezTo>
                    <a:pt x="519" y="64"/>
                    <a:pt x="520" y="62"/>
                    <a:pt x="520" y="62"/>
                  </a:cubicBezTo>
                  <a:cubicBezTo>
                    <a:pt x="530" y="54"/>
                    <a:pt x="547" y="43"/>
                    <a:pt x="561" y="34"/>
                  </a:cubicBezTo>
                  <a:cubicBezTo>
                    <a:pt x="576" y="26"/>
                    <a:pt x="588" y="20"/>
                    <a:pt x="590" y="22"/>
                  </a:cubicBezTo>
                  <a:cubicBezTo>
                    <a:pt x="601" y="7"/>
                    <a:pt x="618" y="14"/>
                    <a:pt x="629" y="0"/>
                  </a:cubicBezTo>
                  <a:cubicBezTo>
                    <a:pt x="639" y="12"/>
                    <a:pt x="634" y="34"/>
                    <a:pt x="655" y="32"/>
                  </a:cubicBezTo>
                  <a:cubicBezTo>
                    <a:pt x="674" y="28"/>
                    <a:pt x="712" y="30"/>
                    <a:pt x="744" y="37"/>
                  </a:cubicBezTo>
                  <a:cubicBezTo>
                    <a:pt x="752" y="39"/>
                    <a:pt x="759" y="41"/>
                    <a:pt x="766" y="43"/>
                  </a:cubicBezTo>
                  <a:cubicBezTo>
                    <a:pt x="770" y="45"/>
                    <a:pt x="773" y="46"/>
                    <a:pt x="776" y="47"/>
                  </a:cubicBezTo>
                  <a:cubicBezTo>
                    <a:pt x="777" y="47"/>
                    <a:pt x="777" y="48"/>
                    <a:pt x="778" y="48"/>
                  </a:cubicBezTo>
                  <a:cubicBezTo>
                    <a:pt x="778" y="48"/>
                    <a:pt x="779" y="48"/>
                    <a:pt x="779" y="48"/>
                  </a:cubicBezTo>
                  <a:cubicBezTo>
                    <a:pt x="779" y="49"/>
                    <a:pt x="780" y="49"/>
                    <a:pt x="780" y="49"/>
                  </a:cubicBezTo>
                  <a:cubicBezTo>
                    <a:pt x="781" y="50"/>
                    <a:pt x="783" y="50"/>
                    <a:pt x="784" y="51"/>
                  </a:cubicBezTo>
                  <a:cubicBezTo>
                    <a:pt x="793" y="57"/>
                    <a:pt x="798" y="63"/>
                    <a:pt x="794" y="69"/>
                  </a:cubicBezTo>
                  <a:cubicBezTo>
                    <a:pt x="793" y="75"/>
                    <a:pt x="787" y="91"/>
                    <a:pt x="781" y="107"/>
                  </a:cubicBezTo>
                  <a:cubicBezTo>
                    <a:pt x="775" y="123"/>
                    <a:pt x="770" y="140"/>
                    <a:pt x="769" y="146"/>
                  </a:cubicBezTo>
                  <a:cubicBezTo>
                    <a:pt x="766" y="148"/>
                    <a:pt x="766" y="161"/>
                    <a:pt x="768" y="175"/>
                  </a:cubicBezTo>
                  <a:cubicBezTo>
                    <a:pt x="770" y="189"/>
                    <a:pt x="775" y="205"/>
                    <a:pt x="781" y="212"/>
                  </a:cubicBezTo>
                  <a:cubicBezTo>
                    <a:pt x="775" y="217"/>
                    <a:pt x="768" y="222"/>
                    <a:pt x="772" y="226"/>
                  </a:cubicBezTo>
                  <a:cubicBezTo>
                    <a:pt x="778" y="234"/>
                    <a:pt x="790" y="232"/>
                    <a:pt x="802" y="227"/>
                  </a:cubicBezTo>
                  <a:cubicBezTo>
                    <a:pt x="813" y="223"/>
                    <a:pt x="826" y="216"/>
                    <a:pt x="834" y="213"/>
                  </a:cubicBezTo>
                  <a:cubicBezTo>
                    <a:pt x="847" y="217"/>
                    <a:pt x="853" y="238"/>
                    <a:pt x="853" y="250"/>
                  </a:cubicBezTo>
                  <a:cubicBezTo>
                    <a:pt x="853" y="250"/>
                    <a:pt x="857" y="264"/>
                    <a:pt x="859" y="281"/>
                  </a:cubicBezTo>
                  <a:cubicBezTo>
                    <a:pt x="860" y="298"/>
                    <a:pt x="859" y="318"/>
                    <a:pt x="848" y="329"/>
                  </a:cubicBezTo>
                  <a:cubicBezTo>
                    <a:pt x="826" y="352"/>
                    <a:pt x="801" y="376"/>
                    <a:pt x="774" y="398"/>
                  </a:cubicBezTo>
                  <a:cubicBezTo>
                    <a:pt x="748" y="421"/>
                    <a:pt x="720" y="442"/>
                    <a:pt x="692" y="458"/>
                  </a:cubicBezTo>
                  <a:cubicBezTo>
                    <a:pt x="683" y="459"/>
                    <a:pt x="664" y="462"/>
                    <a:pt x="655" y="464"/>
                  </a:cubicBezTo>
                  <a:cubicBezTo>
                    <a:pt x="627" y="479"/>
                    <a:pt x="600" y="498"/>
                    <a:pt x="574" y="519"/>
                  </a:cubicBezTo>
                  <a:cubicBezTo>
                    <a:pt x="549" y="540"/>
                    <a:pt x="525" y="563"/>
                    <a:pt x="502" y="587"/>
                  </a:cubicBezTo>
                  <a:cubicBezTo>
                    <a:pt x="479" y="612"/>
                    <a:pt x="458" y="637"/>
                    <a:pt x="437" y="663"/>
                  </a:cubicBezTo>
                  <a:cubicBezTo>
                    <a:pt x="416" y="689"/>
                    <a:pt x="395" y="715"/>
                    <a:pt x="374" y="740"/>
                  </a:cubicBezTo>
                  <a:cubicBezTo>
                    <a:pt x="378" y="734"/>
                    <a:pt x="381" y="727"/>
                    <a:pt x="385" y="720"/>
                  </a:cubicBezTo>
                  <a:cubicBezTo>
                    <a:pt x="379" y="730"/>
                    <a:pt x="373" y="745"/>
                    <a:pt x="367" y="757"/>
                  </a:cubicBez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21" name="矩形 20"/>
            <p:cNvSpPr/>
            <p:nvPr/>
          </p:nvSpPr>
          <p:spPr>
            <a:xfrm>
              <a:off x="7513" y="875"/>
              <a:ext cx="5826" cy="6350"/>
            </a:xfrm>
            <a:prstGeom prst="rect">
              <a:avLst/>
            </a:prstGeom>
            <a:solidFill>
              <a:schemeClr val="tx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a:p>
          </p:txBody>
        </p:sp>
      </p:grpSp>
      <p:sp>
        <p:nvSpPr>
          <p:cNvPr id="27" name="Title 1"/>
          <p:cNvSpPr txBox="1"/>
          <p:nvPr/>
        </p:nvSpPr>
        <p:spPr>
          <a:xfrm>
            <a:off x="755650" y="171450"/>
            <a:ext cx="27800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buClrTx/>
              <a:buSzTx/>
              <a:buFontTx/>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用户类别</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rot="0">
            <a:off x="1020445" y="1028065"/>
            <a:ext cx="4773295" cy="648970"/>
            <a:chOff x="1699" y="3415"/>
            <a:chExt cx="7517" cy="1022"/>
          </a:xfrm>
        </p:grpSpPr>
        <p:sp>
          <p:nvSpPr>
            <p:cNvPr id="25" name="任意多边形: 形状 24"/>
            <p:cNvSpPr/>
            <p:nvPr/>
          </p:nvSpPr>
          <p:spPr>
            <a:xfrm>
              <a:off x="1699" y="3690"/>
              <a:ext cx="472" cy="4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p>
              <a:pPr algn="ctr"/>
            </a:p>
          </p:txBody>
        </p:sp>
        <p:sp>
          <p:nvSpPr>
            <p:cNvPr id="26" name="任意多边形: 形状 25"/>
            <p:cNvSpPr/>
            <p:nvPr/>
          </p:nvSpPr>
          <p:spPr>
            <a:xfrm>
              <a:off x="1843" y="3829"/>
              <a:ext cx="184" cy="192"/>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sp>
          <p:nvSpPr>
            <p:cNvPr id="23" name="矩形 22"/>
            <p:cNvSpPr/>
            <p:nvPr/>
          </p:nvSpPr>
          <p:spPr>
            <a:xfrm>
              <a:off x="2171" y="3415"/>
              <a:ext cx="6051" cy="449"/>
            </a:xfrm>
            <a:prstGeom prst="rect">
              <a:avLst/>
            </a:prstGeom>
          </p:spPr>
          <p:txBody>
            <a:bodyPr wrap="none" lIns="144000" tIns="0" rIns="144000" bIns="0" anchor="ctr"/>
            <a:p>
              <a:pPr algn="l"/>
              <a:r>
                <a:rPr lang="zh-CN" altLang="en-US" sz="1400" b="1" dirty="0">
                  <a:solidFill>
                    <a:schemeClr val="accent1"/>
                  </a:solidFill>
                  <a:latin typeface="微软雅黑" panose="020B0503020204020204" pitchFamily="34" charset="-122"/>
                  <a:ea typeface="微软雅黑" panose="020B0503020204020204" pitchFamily="34" charset="-122"/>
                </a:rPr>
                <a:t>普通玩家</a:t>
              </a:r>
              <a:endParaRPr lang="zh-CN" altLang="en-US" sz="1400" b="1" dirty="0">
                <a:solidFill>
                  <a:schemeClr val="accent1"/>
                </a:solidFill>
                <a:latin typeface="微软雅黑" panose="020B0503020204020204" pitchFamily="34" charset="-122"/>
                <a:ea typeface="微软雅黑" panose="020B0503020204020204" pitchFamily="34" charset="-122"/>
              </a:endParaRPr>
            </a:p>
          </p:txBody>
        </p:sp>
        <p:sp>
          <p:nvSpPr>
            <p:cNvPr id="24" name="矩形 23"/>
            <p:cNvSpPr/>
            <p:nvPr/>
          </p:nvSpPr>
          <p:spPr>
            <a:xfrm>
              <a:off x="2171" y="3864"/>
              <a:ext cx="7045"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对数独游戏有基本的了解，平时偶尔玩数独来锻炼自己的逻辑思维，主要是通过数独来锻炼自己的理性思考的能力。</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rot="0">
            <a:off x="1021080" y="2793365"/>
            <a:ext cx="4772025" cy="648970"/>
            <a:chOff x="1371" y="6856"/>
            <a:chExt cx="7515" cy="1022"/>
          </a:xfrm>
        </p:grpSpPr>
        <p:grpSp>
          <p:nvGrpSpPr>
            <p:cNvPr id="9" name="组合 8"/>
            <p:cNvGrpSpPr/>
            <p:nvPr/>
          </p:nvGrpSpPr>
          <p:grpSpPr>
            <a:xfrm rot="0">
              <a:off x="1371" y="7132"/>
              <a:ext cx="472" cy="471"/>
              <a:chOff x="0" y="0"/>
              <a:chExt cx="767929" cy="767929"/>
            </a:xfrm>
          </p:grpSpPr>
          <p:sp>
            <p:nvSpPr>
              <p:cNvPr id="13" name="任意多边形: 形状 12"/>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p>
                <a:pPr algn="ctr"/>
              </a:p>
            </p:txBody>
          </p:sp>
          <p:sp>
            <p:nvSpPr>
              <p:cNvPr id="14" name="任意多边形: 形状 13"/>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5" name="组合 4"/>
            <p:cNvGrpSpPr/>
            <p:nvPr/>
          </p:nvGrpSpPr>
          <p:grpSpPr>
            <a:xfrm rot="0">
              <a:off x="1843" y="6856"/>
              <a:ext cx="7043" cy="1022"/>
              <a:chOff x="6729846" y="3770191"/>
              <a:chExt cx="5522916" cy="865691"/>
            </a:xfrm>
          </p:grpSpPr>
          <p:sp>
            <p:nvSpPr>
              <p:cNvPr id="28" name="矩形 27"/>
              <p:cNvSpPr/>
              <p:nvPr/>
            </p:nvSpPr>
            <p:spPr>
              <a:xfrm>
                <a:off x="6729846" y="3770191"/>
                <a:ext cx="4745018" cy="380328"/>
              </a:xfrm>
              <a:prstGeom prst="rect">
                <a:avLst/>
              </a:prstGeom>
            </p:spPr>
            <p:txBody>
              <a:bodyPr wrap="none" lIns="144000" tIns="0" rIns="144000" bIns="0" anchor="ctr"/>
              <a:p>
                <a:pPr algn="l"/>
                <a:r>
                  <a:rPr lang="zh-CN" altLang="en-US" sz="1400" b="1" dirty="0">
                    <a:solidFill>
                      <a:schemeClr val="accent1"/>
                    </a:solidFill>
                    <a:latin typeface="微软雅黑" panose="020B0503020204020204" pitchFamily="34" charset="-122"/>
                    <a:ea typeface="微软雅黑" panose="020B0503020204020204" pitchFamily="34" charset="-122"/>
                  </a:rPr>
                  <a:t>系统</a:t>
                </a:r>
                <a:r>
                  <a:rPr lang="zh-CN" altLang="en-US" sz="1400" b="1" dirty="0">
                    <a:solidFill>
                      <a:schemeClr val="accent1"/>
                    </a:solidFill>
                    <a:latin typeface="微软雅黑" panose="020B0503020204020204" pitchFamily="34" charset="-122"/>
                    <a:ea typeface="微软雅黑" panose="020B0503020204020204" pitchFamily="34" charset="-122"/>
                  </a:rPr>
                  <a:t>管理员</a:t>
                </a:r>
                <a:endParaRPr lang="zh-CN" altLang="en-US" sz="1400" b="1" dirty="0">
                  <a:solidFill>
                    <a:schemeClr val="accent1"/>
                  </a:solidFill>
                  <a:latin typeface="微软雅黑" panose="020B0503020204020204" pitchFamily="34" charset="-122"/>
                  <a:ea typeface="微软雅黑" panose="020B0503020204020204" pitchFamily="34" charset="-122"/>
                </a:endParaRPr>
              </a:p>
            </p:txBody>
          </p:sp>
          <p:sp>
            <p:nvSpPr>
              <p:cNvPr id="30" name="矩形 29"/>
              <p:cNvSpPr/>
              <p:nvPr/>
            </p:nvSpPr>
            <p:spPr>
              <a:xfrm>
                <a:off x="6729846" y="4150519"/>
                <a:ext cx="5522916" cy="48536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管理员作为本项目的运行维护人员，对界面的要求应该不高，因为管理员主要是针对各种信息进行增删查改。</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grpSp>
        <p:nvGrpSpPr>
          <p:cNvPr id="50" name="组合 49"/>
          <p:cNvGrpSpPr/>
          <p:nvPr/>
        </p:nvGrpSpPr>
        <p:grpSpPr>
          <a:xfrm rot="0">
            <a:off x="1020445" y="1910715"/>
            <a:ext cx="4772660" cy="648970"/>
            <a:chOff x="9512" y="6386"/>
            <a:chExt cx="7516" cy="1022"/>
          </a:xfrm>
        </p:grpSpPr>
        <p:grpSp>
          <p:nvGrpSpPr>
            <p:cNvPr id="15" name="组合 14"/>
            <p:cNvGrpSpPr/>
            <p:nvPr/>
          </p:nvGrpSpPr>
          <p:grpSpPr>
            <a:xfrm rot="0">
              <a:off x="9512" y="6661"/>
              <a:ext cx="472" cy="471"/>
              <a:chOff x="0" y="0"/>
              <a:chExt cx="767929" cy="767929"/>
            </a:xfrm>
          </p:grpSpPr>
          <p:sp>
            <p:nvSpPr>
              <p:cNvPr id="1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p>
                <a:pPr algn="ctr"/>
              </a:p>
            </p:txBody>
          </p:sp>
          <p:sp>
            <p:nvSpPr>
              <p:cNvPr id="2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45" name="组合 44"/>
            <p:cNvGrpSpPr/>
            <p:nvPr/>
          </p:nvGrpSpPr>
          <p:grpSpPr>
            <a:xfrm>
              <a:off x="9984" y="6386"/>
              <a:ext cx="7044" cy="1022"/>
              <a:chOff x="9984" y="6543"/>
              <a:chExt cx="7044" cy="1022"/>
            </a:xfrm>
          </p:grpSpPr>
          <p:sp>
            <p:nvSpPr>
              <p:cNvPr id="36" name="矩形 35"/>
              <p:cNvSpPr/>
              <p:nvPr/>
            </p:nvSpPr>
            <p:spPr>
              <a:xfrm>
                <a:off x="9984" y="6543"/>
                <a:ext cx="6051" cy="449"/>
              </a:xfrm>
              <a:prstGeom prst="rect">
                <a:avLst/>
              </a:prstGeom>
            </p:spPr>
            <p:txBody>
              <a:bodyPr wrap="none" lIns="144000" tIns="0" rIns="144000" bIns="0" anchor="ctr"/>
              <a:p>
                <a:pPr algn="l"/>
                <a:r>
                  <a:rPr lang="zh-CN" altLang="en-US" sz="1400" b="1" dirty="0">
                    <a:solidFill>
                      <a:schemeClr val="tx1"/>
                    </a:solidFill>
                    <a:latin typeface="微软雅黑" panose="020B0503020204020204" pitchFamily="34" charset="-122"/>
                    <a:ea typeface="微软雅黑" panose="020B0503020204020204" pitchFamily="34" charset="-122"/>
                  </a:rPr>
                  <a:t>骨灰级玩家</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1" name="矩形 40"/>
              <p:cNvSpPr/>
              <p:nvPr/>
            </p:nvSpPr>
            <p:spPr>
              <a:xfrm>
                <a:off x="9984" y="6992"/>
                <a:ext cx="7044"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特别喜欢玩数独游戏，对数独游戏有着极深的感情，另外还对数独游戏有着自己独到的理解，甚至可以自创解法。</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grpSp>
        <p:nvGrpSpPr>
          <p:cNvPr id="2" name="组合 1"/>
          <p:cNvGrpSpPr/>
          <p:nvPr/>
        </p:nvGrpSpPr>
        <p:grpSpPr>
          <a:xfrm rot="0">
            <a:off x="1020445" y="3676015"/>
            <a:ext cx="4772660" cy="648970"/>
            <a:chOff x="9512" y="6386"/>
            <a:chExt cx="7516" cy="1022"/>
          </a:xfrm>
        </p:grpSpPr>
        <p:grpSp>
          <p:nvGrpSpPr>
            <p:cNvPr id="3" name="组合 2"/>
            <p:cNvGrpSpPr/>
            <p:nvPr/>
          </p:nvGrpSpPr>
          <p:grpSpPr>
            <a:xfrm rot="0">
              <a:off x="9512" y="6661"/>
              <a:ext cx="472" cy="471"/>
              <a:chOff x="0" y="0"/>
              <a:chExt cx="767929" cy="767929"/>
            </a:xfrm>
          </p:grpSpPr>
          <p:sp>
            <p:nvSpPr>
              <p:cNvPr id="6"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p>
                <a:pPr algn="ctr"/>
              </a:p>
            </p:txBody>
          </p:sp>
          <p:sp>
            <p:nvSpPr>
              <p:cNvPr id="7"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8" name="组合 7"/>
            <p:cNvGrpSpPr/>
            <p:nvPr/>
          </p:nvGrpSpPr>
          <p:grpSpPr>
            <a:xfrm>
              <a:off x="9984" y="6386"/>
              <a:ext cx="7044" cy="1022"/>
              <a:chOff x="9984" y="6543"/>
              <a:chExt cx="7044" cy="1022"/>
            </a:xfrm>
          </p:grpSpPr>
          <p:sp>
            <p:nvSpPr>
              <p:cNvPr id="10" name="矩形 9"/>
              <p:cNvSpPr/>
              <p:nvPr/>
            </p:nvSpPr>
            <p:spPr>
              <a:xfrm>
                <a:off x="9984" y="6543"/>
                <a:ext cx="6051" cy="449"/>
              </a:xfrm>
              <a:prstGeom prst="rect">
                <a:avLst/>
              </a:prstGeom>
            </p:spPr>
            <p:txBody>
              <a:bodyPr wrap="none" lIns="144000" tIns="0" rIns="144000" bIns="0" anchor="ctr"/>
              <a:p>
                <a:pPr algn="l"/>
                <a:r>
                  <a:rPr lang="zh-CN" altLang="en-US" sz="1400" b="1" dirty="0">
                    <a:solidFill>
                      <a:schemeClr val="tx1"/>
                    </a:solidFill>
                    <a:latin typeface="微软雅黑" panose="020B0503020204020204" pitchFamily="34" charset="-122"/>
                    <a:ea typeface="微软雅黑" panose="020B0503020204020204" pitchFamily="34" charset="-122"/>
                  </a:rPr>
                  <a:t>当然用户</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9984" y="6992"/>
                <a:ext cx="7044"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作为本项目的支持者，当然用户</a:t>
                </a:r>
                <a:r>
                  <a:rPr lang="en-US" altLang="zh-CN" sz="1000" dirty="0" smtClean="0">
                    <a:solidFill>
                      <a:schemeClr val="accent6"/>
                    </a:solidFill>
                    <a:latin typeface="微软雅黑" panose="020B0503020204020204" pitchFamily="34" charset="-122"/>
                    <a:ea typeface="微软雅黑" panose="020B0503020204020204" pitchFamily="34" charset="-122"/>
                    <a:sym typeface="+mn-ea"/>
                  </a:rPr>
                  <a:t>yc</a:t>
                </a: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老师也作为一个对数独游戏了解并不多的用户，可以对我们的平台提出一些更具建设性的意见。</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362995" cy="2590077"/>
            <a:chOff x="4848065" y="912027"/>
            <a:chExt cx="3362995"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03</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393950" cy="635635"/>
              <a:chOff x="7284132" y="5074715"/>
              <a:chExt cx="2524590" cy="847514"/>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戴妍</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5969"/>
                <a:ext cx="2524590" cy="556260"/>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级视觉传达设计专业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29" name="组合 28"/>
          <p:cNvGrpSpPr/>
          <p:nvPr/>
        </p:nvGrpSpPr>
        <p:grpSpPr>
          <a:xfrm>
            <a:off x="875313" y="912027"/>
            <a:ext cx="3110908" cy="2590077"/>
            <a:chOff x="875313" y="912027"/>
            <a:chExt cx="3110908" cy="2590077"/>
          </a:xfrm>
        </p:grpSpPr>
        <p:sp>
          <p:nvSpPr>
            <p:cNvPr id="4" name="Rectangle: Rounded Corners 4"/>
            <p:cNvSpPr/>
            <p:nvPr/>
          </p:nvSpPr>
          <p:spPr>
            <a:xfrm>
              <a:off x="875313" y="2095726"/>
              <a:ext cx="1406378" cy="1406378"/>
            </a:xfrm>
            <a:prstGeom prst="roundRect">
              <a:avLst>
                <a:gd name="adj" fmla="val 708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Rectangle: Rounded Corners 5"/>
            <p:cNvSpPr/>
            <p:nvPr/>
          </p:nvSpPr>
          <p:spPr>
            <a:xfrm>
              <a:off x="904188" y="2048940"/>
              <a:ext cx="1406378" cy="1406378"/>
            </a:xfrm>
            <a:prstGeom prst="roundRect">
              <a:avLst>
                <a:gd name="adj" fmla="val 70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sz="11500" dirty="0">
                  <a:latin typeface="Impact" panose="020B0806030902050204" pitchFamily="34" charset="0"/>
                </a:rPr>
                <a:t>01</a:t>
              </a:r>
              <a:endParaRPr lang="en-US" sz="11500" dirty="0">
                <a:latin typeface="Impact" panose="020B0806030902050204" pitchFamily="34" charset="0"/>
              </a:endParaRPr>
            </a:p>
          </p:txBody>
        </p:sp>
        <p:cxnSp>
          <p:nvCxnSpPr>
            <p:cNvPr id="12" name="Connector: Elbow 22"/>
            <p:cNvCxnSpPr/>
            <p:nvPr/>
          </p:nvCxnSpPr>
          <p:spPr>
            <a:xfrm rot="10800000" flipV="1">
              <a:off x="1552310" y="1031449"/>
              <a:ext cx="288057" cy="1017492"/>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35"/>
            <p:cNvGrpSpPr/>
            <p:nvPr/>
          </p:nvGrpSpPr>
          <p:grpSpPr>
            <a:xfrm>
              <a:off x="1840367" y="912027"/>
              <a:ext cx="2145854" cy="635776"/>
              <a:chOff x="7284132" y="5074715"/>
              <a:chExt cx="2262955" cy="847702"/>
            </a:xfrm>
          </p:grpSpPr>
          <p:sp>
            <p:nvSpPr>
              <p:cNvPr id="24" name="TextBox 36"/>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1">
                        <a:lumMod val="100000"/>
                      </a:schemeClr>
                    </a:solidFill>
                    <a:latin typeface="微软雅黑" panose="020B0503020204020204" pitchFamily="34" charset="-122"/>
                    <a:ea typeface="微软雅黑" panose="020B0503020204020204" pitchFamily="34" charset="-122"/>
                  </a:rPr>
                  <a:t>栾吉泽</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5" name="TextBox 37"/>
              <p:cNvSpPr txBox="1"/>
              <p:nvPr/>
            </p:nvSpPr>
            <p:spPr>
              <a:xfrm>
                <a:off x="7284132" y="5366119"/>
                <a:ext cx="2262955" cy="556298"/>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级财务管理专业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2" name="组合 31"/>
          <p:cNvGrpSpPr/>
          <p:nvPr/>
        </p:nvGrpSpPr>
        <p:grpSpPr>
          <a:xfrm>
            <a:off x="5117266" y="2048940"/>
            <a:ext cx="3123553" cy="2499377"/>
            <a:chOff x="5117266" y="2048940"/>
            <a:chExt cx="3123553" cy="2499377"/>
          </a:xfrm>
        </p:grpSpPr>
        <p:sp>
          <p:nvSpPr>
            <p:cNvPr id="10" name="Rectangle: Rounded Corners 16"/>
            <p:cNvSpPr/>
            <p:nvPr/>
          </p:nvSpPr>
          <p:spPr>
            <a:xfrm>
              <a:off x="6805566" y="2095726"/>
              <a:ext cx="1406378" cy="1406378"/>
            </a:xfrm>
            <a:prstGeom prst="roundRect">
              <a:avLst>
                <a:gd name="adj" fmla="val 708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Rectangle: Rounded Corners 17"/>
            <p:cNvSpPr/>
            <p:nvPr/>
          </p:nvSpPr>
          <p:spPr>
            <a:xfrm>
              <a:off x="6834441" y="2048940"/>
              <a:ext cx="1406378" cy="1406378"/>
            </a:xfrm>
            <a:prstGeom prst="roundRect">
              <a:avLst>
                <a:gd name="adj" fmla="val 70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dirty="0">
                  <a:latin typeface="Impact" panose="020B0806030902050204" pitchFamily="34" charset="0"/>
                </a:rPr>
                <a:t>04</a:t>
              </a:r>
              <a:endParaRPr lang="en-US" altLang="zh-CN" sz="11500" dirty="0">
                <a:latin typeface="Impact" panose="020B0806030902050204" pitchFamily="34" charset="0"/>
              </a:endParaRPr>
            </a:p>
          </p:txBody>
        </p:sp>
        <p:cxnSp>
          <p:nvCxnSpPr>
            <p:cNvPr id="15" name="Connector: Elbow 34"/>
            <p:cNvCxnSpPr>
              <a:stCxn id="22" idx="3"/>
            </p:cNvCxnSpPr>
            <p:nvPr/>
          </p:nvCxnSpPr>
          <p:spPr>
            <a:xfrm flipV="1">
              <a:off x="7263120" y="3489524"/>
              <a:ext cx="283735" cy="532293"/>
            </a:xfrm>
            <a:prstGeom prst="bentConnector2">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38"/>
            <p:cNvGrpSpPr/>
            <p:nvPr/>
          </p:nvGrpSpPr>
          <p:grpSpPr>
            <a:xfrm>
              <a:off x="5117266" y="3912541"/>
              <a:ext cx="2145854" cy="635776"/>
              <a:chOff x="7284132" y="5074715"/>
              <a:chExt cx="2262955" cy="847702"/>
            </a:xfrm>
          </p:grpSpPr>
          <p:sp>
            <p:nvSpPr>
              <p:cNvPr id="22" name="TextBox 39"/>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3">
                        <a:lumMod val="100000"/>
                      </a:schemeClr>
                    </a:solidFill>
                    <a:latin typeface="微软雅黑" panose="020B0503020204020204" pitchFamily="34" charset="-122"/>
                    <a:ea typeface="微软雅黑" panose="020B0503020204020204" pitchFamily="34" charset="-122"/>
                  </a:rPr>
                  <a:t>章振宇</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3" name="TextBox 40"/>
              <p:cNvSpPr txBox="1"/>
              <p:nvPr/>
            </p:nvSpPr>
            <p:spPr>
              <a:xfrm>
                <a:off x="7284132" y="5366119"/>
                <a:ext cx="2262955" cy="556298"/>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2017</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02</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1">
                        <a:lumMod val="100000"/>
                      </a:schemeClr>
                    </a:solidFill>
                    <a:latin typeface="微软雅黑" panose="020B0503020204020204" pitchFamily="34" charset="-122"/>
                    <a:ea typeface="微软雅黑" panose="020B0503020204020204" pitchFamily="34" charset="-122"/>
                  </a:rPr>
                  <a:t>王灵霜</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级计算机科学与技术专业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114899" cy="2590077"/>
            <a:chOff x="4848065" y="912027"/>
            <a:chExt cx="3114899"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06</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145854" cy="635776"/>
              <a:chOff x="7284132" y="5074715"/>
              <a:chExt cx="2262955" cy="847702"/>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岑盛泽</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6119"/>
                <a:ext cx="2262955" cy="556298"/>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pPr>
                <a:r>
                  <a:rPr lang="zh-CN" altLang="en-US" sz="1050" b="1" dirty="0">
                    <a:solidFill>
                      <a:schemeClr val="tx1">
                        <a:lumMod val="75000"/>
                        <a:lumOff val="25000"/>
                      </a:schemeClr>
                    </a:solidFill>
                    <a:ea typeface="方正黑体简体" panose="02010601030101010101" pitchFamily="2" charset="-122"/>
                    <a:sym typeface="+mn-ea"/>
                  </a:rPr>
                  <a:t>特别用户</a:t>
                </a:r>
                <a:r>
                  <a:rPr lang="en-US" altLang="zh-CN" sz="1050" b="1" dirty="0">
                    <a:solidFill>
                      <a:schemeClr val="tx1">
                        <a:lumMod val="75000"/>
                        <a:lumOff val="25000"/>
                      </a:schemeClr>
                    </a:solidFill>
                    <a:ea typeface="方正黑体简体" panose="02010601030101010101" pitchFamily="2" charset="-122"/>
                    <a:sym typeface="+mn-ea"/>
                  </a:rPr>
                  <a:t>&amp;&amp;</a:t>
                </a:r>
                <a:r>
                  <a:rPr lang="zh-CN" altLang="en-US" sz="1050" b="1" dirty="0">
                    <a:solidFill>
                      <a:schemeClr val="tx1">
                        <a:lumMod val="75000"/>
                        <a:lumOff val="25000"/>
                      </a:schemeClr>
                    </a:solidFill>
                    <a:ea typeface="方正黑体简体" panose="02010601030101010101" pitchFamily="2" charset="-122"/>
                    <a:sym typeface="+mn-ea"/>
                  </a:rPr>
                  <a:t>非数独爱好者</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05</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1">
                        <a:lumMod val="100000"/>
                      </a:schemeClr>
                    </a:solidFill>
                    <a:latin typeface="微软雅黑" panose="020B0503020204020204" pitchFamily="34" charset="-122"/>
                    <a:ea typeface="微软雅黑" panose="020B0503020204020204" pitchFamily="34" charset="-122"/>
                  </a:rPr>
                  <a:t>苗皓淇</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r">
                  <a:lnSpc>
                    <a:spcPct val="120000"/>
                  </a:lnSpc>
                </a:pPr>
                <a:r>
                  <a:rPr lang="zh-CN" altLang="en-US" sz="1050" b="1" dirty="0">
                    <a:solidFill>
                      <a:schemeClr val="tx1">
                        <a:lumMod val="75000"/>
                        <a:lumOff val="25000"/>
                      </a:schemeClr>
                    </a:solidFill>
                    <a:ea typeface="方正黑体简体" panose="02010601030101010101" pitchFamily="2" charset="-122"/>
                    <a:sym typeface="+mn-ea"/>
                  </a:rPr>
                  <a:t>数独大神</a:t>
                </a:r>
                <a:endParaRPr lang="zh-CN" altLang="en-US" sz="1050" b="1" dirty="0">
                  <a:solidFill>
                    <a:schemeClr val="tx1">
                      <a:lumMod val="75000"/>
                      <a:lumOff val="25000"/>
                    </a:schemeClr>
                  </a:solidFill>
                  <a:ea typeface="方正黑体简体" panose="02010601030101010101" pitchFamily="2" charset="-122"/>
                  <a:sym typeface="+mn-ea"/>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特别组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4923039" y="1950681"/>
            <a:ext cx="3681608" cy="2101139"/>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 name="Group 5"/>
          <p:cNvGrpSpPr/>
          <p:nvPr/>
        </p:nvGrpSpPr>
        <p:grpSpPr>
          <a:xfrm>
            <a:off x="4923039" y="1253877"/>
            <a:ext cx="959221" cy="579863"/>
            <a:chOff x="5555940" y="620209"/>
            <a:chExt cx="1278961" cy="773150"/>
          </a:xfrm>
        </p:grpSpPr>
        <p:sp>
          <p:nvSpPr>
            <p:cNvPr id="46" name="TextBox 2"/>
            <p:cNvSpPr txBox="1"/>
            <p:nvPr/>
          </p:nvSpPr>
          <p:spPr>
            <a:xfrm>
              <a:off x="5555940" y="620209"/>
              <a:ext cx="1278961" cy="492443"/>
            </a:xfrm>
            <a:prstGeom prst="rect">
              <a:avLst/>
            </a:prstGeom>
            <a:noFill/>
          </p:spPr>
          <p:txBody>
            <a:bodyPr wrap="square" lIns="0" tIns="0" rIns="0" bIns="0">
              <a:normAutofit fontScale="92500" lnSpcReduction="20000"/>
            </a:bodyPr>
            <a:lstStyle/>
            <a:p>
              <a:r>
                <a:rPr lang="zh-CN" altLang="en-US" sz="3200">
                  <a:solidFill>
                    <a:schemeClr val="accent1"/>
                  </a:solidFill>
                </a:rPr>
                <a:t>目录</a:t>
              </a:r>
              <a:endParaRPr lang="zh-CN" altLang="en-US" sz="3200">
                <a:solidFill>
                  <a:schemeClr val="accent1"/>
                </a:solidFill>
              </a:endParaRPr>
            </a:p>
          </p:txBody>
        </p:sp>
        <p:sp>
          <p:nvSpPr>
            <p:cNvPr id="47" name="TextBox 3"/>
            <p:cNvSpPr txBox="1"/>
            <p:nvPr/>
          </p:nvSpPr>
          <p:spPr>
            <a:xfrm>
              <a:off x="5555940" y="1116360"/>
              <a:ext cx="1269578" cy="276999"/>
            </a:xfrm>
            <a:prstGeom prst="rect">
              <a:avLst/>
            </a:prstGeom>
            <a:noFill/>
          </p:spPr>
          <p:txBody>
            <a:bodyPr wrap="none" lIns="0" tIns="0" rIns="0" bIns="0">
              <a:normAutofit fontScale="85000" lnSpcReduction="10000"/>
            </a:bodyPr>
            <a:lstStyle/>
            <a:p>
              <a:r>
                <a:rPr lang="en-US" altLang="zh-CN" dirty="0">
                  <a:solidFill>
                    <a:schemeClr val="bg2">
                      <a:lumMod val="50000"/>
                    </a:schemeClr>
                  </a:solidFill>
                </a:rPr>
                <a:t>CONTENTS</a:t>
              </a:r>
              <a:endParaRPr lang="en-US" altLang="zh-CN" dirty="0">
                <a:solidFill>
                  <a:schemeClr val="bg2">
                    <a:lumMod val="50000"/>
                  </a:schemeClr>
                </a:solidFill>
              </a:endParaRPr>
            </a:p>
          </p:txBody>
        </p:sp>
      </p:grpSp>
      <p:sp>
        <p:nvSpPr>
          <p:cNvPr id="6" name="Freeform: Shape 6"/>
          <p:cNvSpPr/>
          <p:nvPr/>
        </p:nvSpPr>
        <p:spPr bwMode="auto">
          <a:xfrm>
            <a:off x="6382147" y="1478528"/>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solidFill>
          <a:ln w="19050">
            <a:noFill/>
            <a:round/>
          </a:ln>
        </p:spPr>
        <p:txBody>
          <a:bodyPr anchor="ctr"/>
          <a:lstStyle/>
          <a:p>
            <a:pPr algn="ctr"/>
          </a:p>
        </p:txBody>
      </p:sp>
      <p:grpSp>
        <p:nvGrpSpPr>
          <p:cNvPr id="7" name="Group 4"/>
          <p:cNvGrpSpPr/>
          <p:nvPr/>
        </p:nvGrpSpPr>
        <p:grpSpPr>
          <a:xfrm>
            <a:off x="743212" y="1356615"/>
            <a:ext cx="1536700" cy="2695205"/>
            <a:chOff x="4806253" y="1988840"/>
            <a:chExt cx="2048933" cy="3593606"/>
          </a:xfrm>
        </p:grpSpPr>
        <p:grpSp>
          <p:nvGrpSpPr>
            <p:cNvPr id="9" name="Group 49"/>
            <p:cNvGrpSpPr/>
            <p:nvPr/>
          </p:nvGrpSpPr>
          <p:grpSpPr>
            <a:xfrm>
              <a:off x="4806253" y="2982218"/>
              <a:ext cx="613472" cy="613472"/>
              <a:chOff x="4806253" y="2982218"/>
              <a:chExt cx="613472" cy="613472"/>
            </a:xfrm>
          </p:grpSpPr>
          <p:sp>
            <p:nvSpPr>
              <p:cNvPr id="44"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5"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0" name="Group 50"/>
            <p:cNvGrpSpPr/>
            <p:nvPr/>
          </p:nvGrpSpPr>
          <p:grpSpPr>
            <a:xfrm>
              <a:off x="4806253" y="3975596"/>
              <a:ext cx="613472" cy="613472"/>
              <a:chOff x="4806253" y="3975596"/>
              <a:chExt cx="613472" cy="613472"/>
            </a:xfrm>
          </p:grpSpPr>
          <p:sp>
            <p:nvSpPr>
              <p:cNvPr id="42"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3"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11" name="Group 51"/>
            <p:cNvGrpSpPr/>
            <p:nvPr/>
          </p:nvGrpSpPr>
          <p:grpSpPr>
            <a:xfrm>
              <a:off x="4806253" y="4968974"/>
              <a:ext cx="613472" cy="613472"/>
              <a:chOff x="4806253" y="4968974"/>
              <a:chExt cx="613472" cy="613472"/>
            </a:xfrm>
          </p:grpSpPr>
          <p:sp>
            <p:nvSpPr>
              <p:cNvPr id="35"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36" name="Group 18"/>
              <p:cNvGrpSpPr/>
              <p:nvPr/>
            </p:nvGrpSpPr>
            <p:grpSpPr bwMode="auto">
              <a:xfrm>
                <a:off x="4999337" y="5167444"/>
                <a:ext cx="225387" cy="225387"/>
                <a:chOff x="0" y="0"/>
                <a:chExt cx="577" cy="574"/>
              </a:xfrm>
              <a:solidFill>
                <a:schemeClr val="bg1"/>
              </a:solidFill>
            </p:grpSpPr>
            <p:sp>
              <p:nvSpPr>
                <p:cNvPr id="37"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38"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39"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40"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41"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12" name="Group 48"/>
            <p:cNvGrpSpPr/>
            <p:nvPr/>
          </p:nvGrpSpPr>
          <p:grpSpPr>
            <a:xfrm>
              <a:off x="4806253" y="1988840"/>
              <a:ext cx="613472" cy="613472"/>
              <a:chOff x="4806253" y="1988840"/>
              <a:chExt cx="613472" cy="613472"/>
            </a:xfrm>
          </p:grpSpPr>
          <p:sp>
            <p:nvSpPr>
              <p:cNvPr id="2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6" name="Group 26"/>
              <p:cNvGrpSpPr/>
              <p:nvPr/>
            </p:nvGrpSpPr>
            <p:grpSpPr bwMode="auto">
              <a:xfrm>
                <a:off x="4998751" y="2166682"/>
                <a:ext cx="228478" cy="223844"/>
                <a:chOff x="0" y="0"/>
                <a:chExt cx="581" cy="573"/>
              </a:xfrm>
              <a:solidFill>
                <a:schemeClr val="bg1"/>
              </a:solidFill>
            </p:grpSpPr>
            <p:sp>
              <p:nvSpPr>
                <p:cNvPr id="2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3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3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3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3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3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23" name="TextBox 35"/>
            <p:cNvSpPr txBox="1"/>
            <p:nvPr/>
          </p:nvSpPr>
          <p:spPr>
            <a:xfrm>
              <a:off x="5552166" y="2193733"/>
              <a:ext cx="1303020" cy="197273"/>
            </a:xfrm>
            <a:prstGeom prst="rect">
              <a:avLst/>
            </a:prstGeom>
            <a:noFill/>
          </p:spPr>
          <p:txBody>
            <a:bodyPr wrap="none" lIns="0" tIns="0" rIns="0" bIns="0" anchor="ctr" anchorCtr="0"/>
            <a:lstStyle/>
            <a:p>
              <a:r>
                <a:rPr lang="zh-CN" altLang="en-US" sz="1400" b="1">
                  <a:solidFill>
                    <a:schemeClr val="accent1"/>
                  </a:solidFill>
                </a:rPr>
                <a:t>项目概述</a:t>
              </a:r>
              <a:endParaRPr lang="zh-CN" altLang="en-US" sz="1400" b="1">
                <a:solidFill>
                  <a:schemeClr val="accent1"/>
                </a:solidFill>
              </a:endParaRPr>
            </a:p>
          </p:txBody>
        </p:sp>
        <p:sp>
          <p:nvSpPr>
            <p:cNvPr id="21" name="TextBox 40"/>
            <p:cNvSpPr txBox="1"/>
            <p:nvPr/>
          </p:nvSpPr>
          <p:spPr>
            <a:xfrm>
              <a:off x="5552166" y="3187720"/>
              <a:ext cx="1303020" cy="209127"/>
            </a:xfrm>
            <a:prstGeom prst="rect">
              <a:avLst/>
            </a:prstGeom>
            <a:noFill/>
          </p:spPr>
          <p:txBody>
            <a:bodyPr wrap="none" lIns="0" tIns="0" rIns="0" bIns="0" anchor="ctr" anchorCtr="0"/>
            <a:lstStyle/>
            <a:p>
              <a:r>
                <a:rPr lang="zh-CN" altLang="en-US" sz="1400" b="1">
                  <a:solidFill>
                    <a:schemeClr val="accent2"/>
                  </a:solidFill>
                </a:rPr>
                <a:t>项目计划</a:t>
              </a:r>
              <a:endParaRPr lang="zh-CN" altLang="en-US" sz="1400" b="1">
                <a:solidFill>
                  <a:schemeClr val="accent2"/>
                </a:solidFill>
              </a:endParaRPr>
            </a:p>
          </p:txBody>
        </p:sp>
        <p:sp>
          <p:nvSpPr>
            <p:cNvPr id="19" name="TextBox 43"/>
            <p:cNvSpPr txBox="1"/>
            <p:nvPr/>
          </p:nvSpPr>
          <p:spPr>
            <a:xfrm>
              <a:off x="5552166" y="4181706"/>
              <a:ext cx="1303020" cy="216747"/>
            </a:xfrm>
            <a:prstGeom prst="rect">
              <a:avLst/>
            </a:prstGeom>
            <a:noFill/>
          </p:spPr>
          <p:txBody>
            <a:bodyPr wrap="none" lIns="0" tIns="0" rIns="0" bIns="0" anchor="ctr" anchorCtr="0"/>
            <a:lstStyle/>
            <a:p>
              <a:r>
                <a:rPr lang="zh-CN" altLang="en-US" sz="1400" b="1">
                  <a:solidFill>
                    <a:schemeClr val="accent3">
                      <a:lumMod val="100000"/>
                    </a:schemeClr>
                  </a:solidFill>
                </a:rPr>
                <a:t>可行分析</a:t>
              </a:r>
              <a:endParaRPr lang="zh-CN" altLang="en-US" sz="1400" b="1">
                <a:solidFill>
                  <a:schemeClr val="accent3">
                    <a:lumMod val="100000"/>
                  </a:schemeClr>
                </a:solidFill>
              </a:endParaRPr>
            </a:p>
          </p:txBody>
        </p:sp>
        <p:sp>
          <p:nvSpPr>
            <p:cNvPr id="17" name="TextBox 46"/>
            <p:cNvSpPr txBox="1"/>
            <p:nvPr/>
          </p:nvSpPr>
          <p:spPr>
            <a:xfrm>
              <a:off x="5552166" y="5211253"/>
              <a:ext cx="1303020" cy="182880"/>
            </a:xfrm>
            <a:prstGeom prst="rect">
              <a:avLst/>
            </a:prstGeom>
            <a:noFill/>
          </p:spPr>
          <p:txBody>
            <a:bodyPr wrap="none" lIns="0" tIns="0" rIns="0" bIns="0" anchor="ctr" anchorCtr="0"/>
            <a:lstStyle/>
            <a:p>
              <a:r>
                <a:rPr lang="zh-CN" altLang="en-US" sz="1400" b="1">
                  <a:solidFill>
                    <a:schemeClr val="accent4">
                      <a:lumMod val="100000"/>
                    </a:schemeClr>
                  </a:solidFill>
                </a:rPr>
                <a:t>需求分析</a:t>
              </a:r>
              <a:endParaRPr lang="zh-CN" altLang="en-US" sz="1400" b="1">
                <a:solidFill>
                  <a:schemeClr val="accent4">
                    <a:lumMod val="100000"/>
                  </a:schemeClr>
                </a:solidFill>
              </a:endParaRPr>
            </a:p>
          </p:txBody>
        </p:sp>
      </p:grpSp>
      <p:sp>
        <p:nvSpPr>
          <p:cNvPr id="8" name="Freeform: Shape 52"/>
          <p:cNvSpPr/>
          <p:nvPr/>
        </p:nvSpPr>
        <p:spPr bwMode="auto">
          <a:xfrm>
            <a:off x="5787135" y="1294796"/>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alpha val="51000"/>
            </a:schemeClr>
          </a:solidFill>
          <a:ln w="19050">
            <a:noFill/>
            <a:round/>
          </a:ln>
        </p:spPr>
        <p:txBody>
          <a:bodyPr anchor="ctr"/>
          <a:lstStyle/>
          <a:p>
            <a:pPr algn="ctr"/>
          </a:p>
        </p:txBody>
      </p:sp>
      <p:sp>
        <p:nvSpPr>
          <p:cNvPr id="49"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展示内容</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Group 4"/>
          <p:cNvGrpSpPr/>
          <p:nvPr/>
        </p:nvGrpSpPr>
        <p:grpSpPr>
          <a:xfrm>
            <a:off x="2617732" y="1357250"/>
            <a:ext cx="1536700" cy="2695205"/>
            <a:chOff x="4806253" y="1988840"/>
            <a:chExt cx="2048933" cy="3593606"/>
          </a:xfrm>
        </p:grpSpPr>
        <p:grpSp>
          <p:nvGrpSpPr>
            <p:cNvPr id="3" name="Group 49"/>
            <p:cNvGrpSpPr/>
            <p:nvPr/>
          </p:nvGrpSpPr>
          <p:grpSpPr>
            <a:xfrm>
              <a:off x="4806253" y="2982218"/>
              <a:ext cx="613472" cy="613472"/>
              <a:chOff x="4806253" y="2982218"/>
              <a:chExt cx="613472" cy="613472"/>
            </a:xfrm>
          </p:grpSpPr>
          <p:sp>
            <p:nvSpPr>
              <p:cNvPr id="13"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4"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5" name="Group 50"/>
            <p:cNvGrpSpPr/>
            <p:nvPr/>
          </p:nvGrpSpPr>
          <p:grpSpPr>
            <a:xfrm>
              <a:off x="4806253" y="3975596"/>
              <a:ext cx="613472" cy="613472"/>
              <a:chOff x="4806253" y="3975596"/>
              <a:chExt cx="613472" cy="613472"/>
            </a:xfrm>
          </p:grpSpPr>
          <p:sp>
            <p:nvSpPr>
              <p:cNvPr id="16"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8"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20" name="Group 51"/>
            <p:cNvGrpSpPr/>
            <p:nvPr/>
          </p:nvGrpSpPr>
          <p:grpSpPr>
            <a:xfrm>
              <a:off x="4806253" y="4968974"/>
              <a:ext cx="613472" cy="613472"/>
              <a:chOff x="4806253" y="4968974"/>
              <a:chExt cx="613472" cy="613472"/>
            </a:xfrm>
          </p:grpSpPr>
          <p:sp>
            <p:nvSpPr>
              <p:cNvPr id="22"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4" name="Group 18"/>
              <p:cNvGrpSpPr/>
              <p:nvPr/>
            </p:nvGrpSpPr>
            <p:grpSpPr bwMode="auto">
              <a:xfrm>
                <a:off x="4999337" y="5167444"/>
                <a:ext cx="225387" cy="225387"/>
                <a:chOff x="0" y="0"/>
                <a:chExt cx="577" cy="574"/>
              </a:xfrm>
              <a:solidFill>
                <a:schemeClr val="bg1"/>
              </a:solidFill>
            </p:grpSpPr>
            <p:sp>
              <p:nvSpPr>
                <p:cNvPr id="48"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50"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51"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52"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53"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54" name="Group 48"/>
            <p:cNvGrpSpPr/>
            <p:nvPr/>
          </p:nvGrpSpPr>
          <p:grpSpPr>
            <a:xfrm>
              <a:off x="4806253" y="1988840"/>
              <a:ext cx="613472" cy="613472"/>
              <a:chOff x="4806253" y="1988840"/>
              <a:chExt cx="613472" cy="613472"/>
            </a:xfrm>
          </p:grpSpPr>
          <p:sp>
            <p:nvSpPr>
              <p:cNvPr id="5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56" name="Group 26"/>
              <p:cNvGrpSpPr/>
              <p:nvPr/>
            </p:nvGrpSpPr>
            <p:grpSpPr bwMode="auto">
              <a:xfrm>
                <a:off x="4998751" y="2166682"/>
                <a:ext cx="228478" cy="223844"/>
                <a:chOff x="0" y="0"/>
                <a:chExt cx="581" cy="573"/>
              </a:xfrm>
              <a:solidFill>
                <a:schemeClr val="bg1"/>
              </a:solidFill>
            </p:grpSpPr>
            <p:sp>
              <p:nvSpPr>
                <p:cNvPr id="5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5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5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6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6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6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6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6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65" name="TextBox 35"/>
            <p:cNvSpPr txBox="1"/>
            <p:nvPr/>
          </p:nvSpPr>
          <p:spPr>
            <a:xfrm>
              <a:off x="5552166" y="2193733"/>
              <a:ext cx="1303020" cy="197273"/>
            </a:xfrm>
            <a:prstGeom prst="rect">
              <a:avLst/>
            </a:prstGeom>
            <a:noFill/>
          </p:spPr>
          <p:txBody>
            <a:bodyPr wrap="none" lIns="0" tIns="0" rIns="0" bIns="0" anchor="ctr" anchorCtr="0"/>
            <a:lstStyle/>
            <a:p>
              <a:r>
                <a:rPr lang="zh-CN" altLang="en-US" sz="1400" b="1">
                  <a:solidFill>
                    <a:schemeClr val="accent1"/>
                  </a:solidFill>
                </a:rPr>
                <a:t>概要设计</a:t>
              </a:r>
              <a:endParaRPr lang="zh-CN" altLang="en-US" sz="1400" b="1">
                <a:solidFill>
                  <a:schemeClr val="accent1"/>
                </a:solidFill>
              </a:endParaRPr>
            </a:p>
          </p:txBody>
        </p:sp>
        <p:sp>
          <p:nvSpPr>
            <p:cNvPr id="66" name="TextBox 40"/>
            <p:cNvSpPr txBox="1"/>
            <p:nvPr/>
          </p:nvSpPr>
          <p:spPr>
            <a:xfrm>
              <a:off x="5552166" y="3187720"/>
              <a:ext cx="1303020" cy="209127"/>
            </a:xfrm>
            <a:prstGeom prst="rect">
              <a:avLst/>
            </a:prstGeom>
            <a:noFill/>
          </p:spPr>
          <p:txBody>
            <a:bodyPr wrap="none" lIns="0" tIns="0" rIns="0" bIns="0" anchor="ctr" anchorCtr="0"/>
            <a:lstStyle/>
            <a:p>
              <a:r>
                <a:rPr lang="zh-CN" altLang="en-US" sz="1400" b="1">
                  <a:solidFill>
                    <a:schemeClr val="accent2"/>
                  </a:solidFill>
                </a:rPr>
                <a:t>详细设计</a:t>
              </a:r>
              <a:endParaRPr lang="zh-CN" altLang="en-US" sz="1400" b="1">
                <a:solidFill>
                  <a:schemeClr val="accent2"/>
                </a:solidFill>
              </a:endParaRPr>
            </a:p>
          </p:txBody>
        </p:sp>
        <p:sp>
          <p:nvSpPr>
            <p:cNvPr id="67" name="TextBox 43"/>
            <p:cNvSpPr txBox="1"/>
            <p:nvPr/>
          </p:nvSpPr>
          <p:spPr>
            <a:xfrm>
              <a:off x="5552166" y="4181706"/>
              <a:ext cx="1303020" cy="216747"/>
            </a:xfrm>
            <a:prstGeom prst="rect">
              <a:avLst/>
            </a:prstGeom>
            <a:noFill/>
          </p:spPr>
          <p:txBody>
            <a:bodyPr wrap="none" lIns="0" tIns="0" rIns="0" bIns="0" anchor="ctr" anchorCtr="0"/>
            <a:lstStyle/>
            <a:p>
              <a:r>
                <a:rPr lang="zh-CN" altLang="en-US" sz="1400" b="1">
                  <a:solidFill>
                    <a:schemeClr val="accent3">
                      <a:lumMod val="100000"/>
                    </a:schemeClr>
                  </a:solidFill>
                </a:rPr>
                <a:t>实现测试</a:t>
              </a:r>
              <a:endParaRPr lang="zh-CN" altLang="en-US" sz="1400" b="1">
                <a:solidFill>
                  <a:schemeClr val="accent3">
                    <a:lumMod val="100000"/>
                  </a:schemeClr>
                </a:solidFill>
              </a:endParaRPr>
            </a:p>
          </p:txBody>
        </p:sp>
        <p:sp>
          <p:nvSpPr>
            <p:cNvPr id="68" name="TextBox 46"/>
            <p:cNvSpPr txBox="1"/>
            <p:nvPr/>
          </p:nvSpPr>
          <p:spPr>
            <a:xfrm>
              <a:off x="5552166" y="5211253"/>
              <a:ext cx="1303020" cy="182880"/>
            </a:xfrm>
            <a:prstGeom prst="rect">
              <a:avLst/>
            </a:prstGeom>
            <a:noFill/>
          </p:spPr>
          <p:txBody>
            <a:bodyPr wrap="none" lIns="0" tIns="0" rIns="0" bIns="0" anchor="ctr" anchorCtr="0"/>
            <a:lstStyle/>
            <a:p>
              <a:r>
                <a:rPr lang="zh-CN" altLang="en-US" sz="1400" b="1">
                  <a:solidFill>
                    <a:schemeClr val="accent4">
                      <a:lumMod val="100000"/>
                    </a:schemeClr>
                  </a:solidFill>
                </a:rPr>
                <a:t>总结</a:t>
              </a:r>
              <a:endParaRPr lang="zh-CN" altLang="en-US" sz="1400" b="1">
                <a:solidFill>
                  <a:schemeClr val="accent4">
                    <a:lumMod val="10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699545" cy="2590077"/>
            <a:chOff x="4848065" y="912027"/>
            <a:chExt cx="3699545"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08</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730500" cy="635635"/>
              <a:chOff x="7284132" y="5074715"/>
              <a:chExt cx="2879506" cy="847514"/>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项婕蓉</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5969"/>
                <a:ext cx="2879506" cy="556260"/>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计算机科学与技术专业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20000"/>
                  </a:lnSpc>
                </a:pPr>
                <a:r>
                  <a:rPr lang="zh-CN" altLang="en-US" sz="1050" b="1" dirty="0">
                    <a:solidFill>
                      <a:schemeClr val="tx1">
                        <a:lumMod val="75000"/>
                        <a:lumOff val="25000"/>
                      </a:schemeClr>
                    </a:solidFill>
                    <a:ea typeface="方正黑体简体" panose="02010601030101010101" pitchFamily="2" charset="-122"/>
                    <a:sym typeface="+mn-ea"/>
                  </a:rPr>
                  <a:t>管理员用户代表</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07</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lstStyle/>
              <a:p>
                <a:pPr algn="r"/>
                <a:r>
                  <a:rPr lang="zh-CN" altLang="en-US" sz="2000" b="1">
                    <a:solidFill>
                      <a:srgbClr val="FF0000"/>
                    </a:solidFill>
                    <a:latin typeface="微软雅黑" panose="020B0503020204020204" pitchFamily="34" charset="-122"/>
                    <a:ea typeface="微软雅黑" panose="020B0503020204020204" pitchFamily="34" charset="-122"/>
                  </a:rPr>
                  <a:t>杨枨老师</a:t>
                </a:r>
                <a:endParaRPr lang="zh-CN" altLang="en-US" sz="2000" b="1">
                  <a:solidFill>
                    <a:srgbClr val="FF0000"/>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b="1" dirty="0">
                    <a:solidFill>
                      <a:schemeClr val="tx1">
                        <a:lumMod val="75000"/>
                        <a:lumOff val="25000"/>
                      </a:schemeClr>
                    </a:solidFill>
                    <a:ea typeface="方正黑体简体" panose="02010601030101010101" pitchFamily="2" charset="-122"/>
                    <a:sym typeface="+mn-ea"/>
                  </a:rPr>
                  <a:t>当然用户</a:t>
                </a:r>
                <a:r>
                  <a:rPr lang="en-US" altLang="zh-CN" sz="1050" b="1" dirty="0">
                    <a:solidFill>
                      <a:schemeClr val="tx1">
                        <a:lumMod val="75000"/>
                        <a:lumOff val="25000"/>
                      </a:schemeClr>
                    </a:solidFill>
                    <a:ea typeface="方正黑体简体" panose="02010601030101010101" pitchFamily="2" charset="-122"/>
                    <a:sym typeface="+mn-ea"/>
                  </a:rPr>
                  <a:t>&amp;&amp;</a:t>
                </a:r>
                <a:r>
                  <a:rPr lang="zh-CN" altLang="en-US" sz="1050" b="1" dirty="0">
                    <a:solidFill>
                      <a:schemeClr val="tx1">
                        <a:lumMod val="75000"/>
                        <a:lumOff val="25000"/>
                      </a:schemeClr>
                    </a:solidFill>
                    <a:ea typeface="方正黑体简体" panose="02010601030101010101" pitchFamily="2" charset="-122"/>
                    <a:sym typeface="+mn-ea"/>
                  </a:rPr>
                  <a:t>非数独爱好者</a:t>
                </a:r>
                <a:endParaRPr lang="zh-CN" altLang="en-US" sz="1050" b="1" dirty="0">
                  <a:solidFill>
                    <a:schemeClr val="tx1">
                      <a:lumMod val="75000"/>
                      <a:lumOff val="25000"/>
                    </a:schemeClr>
                  </a:solidFill>
                  <a:ea typeface="方正黑体简体" panose="02010601030101010101" pitchFamily="2" charset="-122"/>
                  <a:sym typeface="+mn-ea"/>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其他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61999" y="1297612"/>
            <a:ext cx="5219967" cy="629439"/>
            <a:chOff x="1367004" y="1369367"/>
            <a:chExt cx="5219967" cy="629439"/>
          </a:xfrm>
        </p:grpSpPr>
        <p:sp>
          <p:nvSpPr>
            <p:cNvPr id="7" name="Rectangle: Rounded Corners 6"/>
            <p:cNvSpPr/>
            <p:nvPr/>
          </p:nvSpPr>
          <p:spPr>
            <a:xfrm>
              <a:off x="1367004" y="1369367"/>
              <a:ext cx="5219967" cy="629439"/>
            </a:xfrm>
            <a:prstGeom prst="roundRect">
              <a:avLst>
                <a:gd name="adj" fmla="val 50000"/>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21:10 </a:t>
              </a:r>
              <a:r>
                <a:rPr lang="zh-CN" altLang="en-US" sz="1000" dirty="0">
                  <a:solidFill>
                    <a:schemeClr val="tx1">
                      <a:lumMod val="75000"/>
                      <a:lumOff val="25000"/>
                    </a:schemeClr>
                  </a:solidFill>
                  <a:ea typeface="方正黑体简体" panose="02010601030101010101" pitchFamily="2" charset="-122"/>
                  <a:sym typeface="+mn-ea"/>
                </a:rPr>
                <a:t>理四一楼大厅</a:t>
              </a:r>
              <a:endParaRPr lang="zh-CN" altLang="en-US"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a:t>
              </a:r>
              <a:r>
                <a:rPr lang="en-US" altLang="zh-CN" sz="1000" dirty="0">
                  <a:solidFill>
                    <a:schemeClr val="tx1">
                      <a:lumMod val="75000"/>
                      <a:lumOff val="25000"/>
                    </a:schemeClr>
                  </a:solidFill>
                  <a:ea typeface="方正黑体简体" panose="02010601030101010101" pitchFamily="2" charset="-122"/>
                  <a:sym typeface="+mn-ea"/>
                </a:rPr>
                <a:t>G02</a:t>
              </a:r>
              <a:r>
                <a:rPr lang="zh-CN" altLang="en-US" sz="1000" dirty="0">
                  <a:solidFill>
                    <a:schemeClr val="tx1">
                      <a:lumMod val="75000"/>
                      <a:lumOff val="25000"/>
                    </a:schemeClr>
                  </a:solidFill>
                  <a:ea typeface="方正黑体简体" panose="02010601030101010101" pitchFamily="2" charset="-122"/>
                  <a:sym typeface="+mn-ea"/>
                </a:rPr>
                <a:t>小组成员</a:t>
              </a:r>
              <a:r>
                <a:rPr lang="en-US" altLang="zh-CN" sz="1000" dirty="0">
                  <a:solidFill>
                    <a:schemeClr val="tx1">
                      <a:lumMod val="75000"/>
                      <a:lumOff val="25000"/>
                    </a:schemeClr>
                  </a:solidFill>
                  <a:ea typeface="方正黑体简体" panose="02010601030101010101" pitchFamily="2" charset="-122"/>
                  <a:sym typeface="+mn-ea"/>
                </a:rPr>
                <a:t>+</a:t>
              </a:r>
              <a:r>
                <a:rPr lang="zh-CN" altLang="en-US" sz="1000" dirty="0">
                  <a:solidFill>
                    <a:schemeClr val="tx1">
                      <a:lumMod val="75000"/>
                      <a:lumOff val="25000"/>
                    </a:schemeClr>
                  </a:solidFill>
                  <a:ea typeface="方正黑体简体" panose="02010601030101010101" pitchFamily="2" charset="-122"/>
                  <a:sym typeface="+mn-ea"/>
                </a:rPr>
                <a:t>数独爱好者四名成员</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9" name="Group 16"/>
            <p:cNvGrpSpPr/>
            <p:nvPr/>
          </p:nvGrpSpPr>
          <p:grpSpPr>
            <a:xfrm flipH="1">
              <a:off x="5790714" y="1501442"/>
              <a:ext cx="472845" cy="327083"/>
              <a:chOff x="6294397" y="4521490"/>
              <a:chExt cx="1165640" cy="806304"/>
            </a:xfrm>
            <a:solidFill>
              <a:schemeClr val="bg1"/>
            </a:solidFill>
          </p:grpSpPr>
          <p:sp>
            <p:nvSpPr>
              <p:cNvPr id="21" name="Rectangle: Rounded Corners 17"/>
              <p:cNvSpPr/>
              <p:nvPr/>
            </p:nvSpPr>
            <p:spPr>
              <a:xfrm>
                <a:off x="6449201" y="4521490"/>
                <a:ext cx="854015" cy="658255"/>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Rectangle 18"/>
              <p:cNvSpPr/>
              <p:nvPr/>
            </p:nvSpPr>
            <p:spPr>
              <a:xfrm>
                <a:off x="6548203" y="4601410"/>
                <a:ext cx="655607" cy="4956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Freeform: Shape 19"/>
              <p:cNvSpPr/>
              <p:nvPr/>
            </p:nvSpPr>
            <p:spPr>
              <a:xfrm>
                <a:off x="6294397" y="5231654"/>
                <a:ext cx="1165640" cy="96140"/>
              </a:xfrm>
              <a:custGeom>
                <a:avLst/>
                <a:gdLst>
                  <a:gd name="connsiteX0" fmla="*/ 0 w 2193259"/>
                  <a:gd name="connsiteY0" fmla="*/ 0 h 138023"/>
                  <a:gd name="connsiteX1" fmla="*/ 2193259 w 2193259"/>
                  <a:gd name="connsiteY1" fmla="*/ 0 h 138023"/>
                  <a:gd name="connsiteX2" fmla="*/ 2193259 w 2193259"/>
                  <a:gd name="connsiteY2" fmla="*/ 67572 h 138023"/>
                  <a:gd name="connsiteX3" fmla="*/ 2122808 w 2193259"/>
                  <a:gd name="connsiteY3" fmla="*/ 138023 h 138023"/>
                  <a:gd name="connsiteX4" fmla="*/ 70451 w 2193259"/>
                  <a:gd name="connsiteY4" fmla="*/ 138023 h 138023"/>
                  <a:gd name="connsiteX5" fmla="*/ 0 w 2193259"/>
                  <a:gd name="connsiteY5" fmla="*/ 67572 h 138023"/>
                  <a:gd name="connsiteX6" fmla="*/ 0 w 2193259"/>
                  <a:gd name="connsiteY6" fmla="*/ 0 h 13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3259" h="138023">
                    <a:moveTo>
                      <a:pt x="0" y="0"/>
                    </a:moveTo>
                    <a:lnTo>
                      <a:pt x="2193259" y="0"/>
                    </a:lnTo>
                    <a:lnTo>
                      <a:pt x="2193259" y="67572"/>
                    </a:lnTo>
                    <a:cubicBezTo>
                      <a:pt x="2193259" y="106481"/>
                      <a:pt x="2161717" y="138023"/>
                      <a:pt x="2122808" y="138023"/>
                    </a:cubicBezTo>
                    <a:lnTo>
                      <a:pt x="70451" y="138023"/>
                    </a:lnTo>
                    <a:cubicBezTo>
                      <a:pt x="31542" y="138023"/>
                      <a:pt x="0" y="106481"/>
                      <a:pt x="0" y="67572"/>
                    </a:cubicBezTo>
                    <a:lnTo>
                      <a:pt x="0"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Rectangle 20"/>
              <p:cNvSpPr/>
              <p:nvPr/>
            </p:nvSpPr>
            <p:spPr>
              <a:xfrm>
                <a:off x="6718811" y="5256757"/>
                <a:ext cx="310549"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5" name="组合 34"/>
          <p:cNvGrpSpPr/>
          <p:nvPr/>
        </p:nvGrpSpPr>
        <p:grpSpPr>
          <a:xfrm>
            <a:off x="3219342" y="2008507"/>
            <a:ext cx="5219967" cy="629439"/>
            <a:chOff x="2645302" y="2080262"/>
            <a:chExt cx="5219967" cy="629439"/>
          </a:xfrm>
        </p:grpSpPr>
        <p:sp>
          <p:nvSpPr>
            <p:cNvPr id="6" name="Rectangle: Rounded Corners 5"/>
            <p:cNvSpPr/>
            <p:nvPr/>
          </p:nvSpPr>
          <p:spPr>
            <a:xfrm>
              <a:off x="2645302" y="2080262"/>
              <a:ext cx="5219967" cy="629439"/>
            </a:xfrm>
            <a:prstGeom prst="roundRect">
              <a:avLst>
                <a:gd name="adj" fmla="val 50000"/>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2628265" anchor="ctr" anchorCtr="0"/>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22:00 </a:t>
              </a:r>
              <a:r>
                <a:rPr lang="zh-CN" altLang="en-US" sz="1000" dirty="0">
                  <a:solidFill>
                    <a:schemeClr val="tx1">
                      <a:lumMod val="75000"/>
                      <a:lumOff val="25000"/>
                    </a:schemeClr>
                  </a:solidFill>
                  <a:ea typeface="方正黑体简体" panose="02010601030101010101" pitchFamily="2" charset="-122"/>
                  <a:sym typeface="+mn-ea"/>
                </a:rPr>
                <a:t> </a:t>
              </a:r>
              <a:r>
                <a:rPr lang="zh-CN" altLang="en-US" sz="1000" dirty="0">
                  <a:solidFill>
                    <a:schemeClr val="tx1">
                      <a:lumMod val="75000"/>
                      <a:lumOff val="25000"/>
                    </a:schemeClr>
                  </a:solidFill>
                  <a:ea typeface="方正黑体简体" panose="02010601030101010101" pitchFamily="2" charset="-122"/>
                  <a:sym typeface="+mn-ea"/>
                </a:rPr>
                <a:t>明德</a:t>
              </a:r>
              <a:r>
                <a:rPr lang="en-US" altLang="zh-CN" sz="1000" dirty="0">
                  <a:solidFill>
                    <a:schemeClr val="tx1">
                      <a:lumMod val="75000"/>
                      <a:lumOff val="25000"/>
                    </a:schemeClr>
                  </a:solidFill>
                  <a:ea typeface="方正黑体简体" panose="02010601030101010101" pitchFamily="2" charset="-122"/>
                  <a:sym typeface="+mn-ea"/>
                </a:rPr>
                <a:t>-413</a:t>
              </a:r>
              <a:endParaRPr lang="zh-CN" altLang="en-US"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人员：张鑫</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岑盛泽</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11" name="Group 26"/>
            <p:cNvGrpSpPr/>
            <p:nvPr/>
          </p:nvGrpSpPr>
          <p:grpSpPr>
            <a:xfrm>
              <a:off x="3073164" y="2224277"/>
              <a:ext cx="357931" cy="356246"/>
              <a:chOff x="5583727" y="2742828"/>
              <a:chExt cx="675892" cy="1542528"/>
            </a:xfrm>
            <a:solidFill>
              <a:schemeClr val="accent2"/>
            </a:solidFill>
          </p:grpSpPr>
          <p:sp>
            <p:nvSpPr>
              <p:cNvPr id="13" name="Freeform: Shape 27"/>
              <p:cNvSpPr/>
              <p:nvPr/>
            </p:nvSpPr>
            <p:spPr>
              <a:xfrm rot="10800000" flipH="1">
                <a:off x="5583727" y="2742828"/>
                <a:ext cx="675892" cy="1542433"/>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1" fmla="*/ 0 w 999747"/>
                  <a:gd name="connsiteY0-2" fmla="*/ 8964 h 1614801"/>
                  <a:gd name="connsiteX1-3" fmla="*/ 999747 w 999747"/>
                  <a:gd name="connsiteY1-4" fmla="*/ 8964 h 1614801"/>
                  <a:gd name="connsiteX2-5" fmla="*/ 703911 w 999747"/>
                  <a:gd name="connsiteY2-6" fmla="*/ 0 h 1614801"/>
                  <a:gd name="connsiteX3-7" fmla="*/ 0 w 999747"/>
                  <a:gd name="connsiteY3-8" fmla="*/ 8964 h 1614801"/>
                  <a:gd name="connsiteX4-9" fmla="*/ 0 w 999747"/>
                  <a:gd name="connsiteY4-10" fmla="*/ 1614801 h 1614801"/>
                  <a:gd name="connsiteX5-11" fmla="*/ 0 w 999747"/>
                  <a:gd name="connsiteY5-12" fmla="*/ 1614801 h 1614801"/>
                  <a:gd name="connsiteX6-13" fmla="*/ 0 w 999747"/>
                  <a:gd name="connsiteY6-14" fmla="*/ 8964 h 1614801"/>
                  <a:gd name="connsiteX0-15" fmla="*/ 0 w 703911"/>
                  <a:gd name="connsiteY0-16" fmla="*/ 8964 h 1614801"/>
                  <a:gd name="connsiteX1-17" fmla="*/ 703911 w 703911"/>
                  <a:gd name="connsiteY1-18" fmla="*/ 0 h 1614801"/>
                  <a:gd name="connsiteX2-19" fmla="*/ 0 w 703911"/>
                  <a:gd name="connsiteY2-20" fmla="*/ 8964 h 1614801"/>
                  <a:gd name="connsiteX3-21" fmla="*/ 0 w 703911"/>
                  <a:gd name="connsiteY3-22" fmla="*/ 1614801 h 1614801"/>
                  <a:gd name="connsiteX4-23" fmla="*/ 0 w 703911"/>
                  <a:gd name="connsiteY4-24" fmla="*/ 1614801 h 1614801"/>
                  <a:gd name="connsiteX5-25" fmla="*/ 0 w 703911"/>
                  <a:gd name="connsiteY5-26" fmla="*/ 8964 h 1614801"/>
                  <a:gd name="connsiteX0-27" fmla="*/ 0 w 703911"/>
                  <a:gd name="connsiteY0-28" fmla="*/ 8964 h 1614801"/>
                  <a:gd name="connsiteX1-29" fmla="*/ 703911 w 703911"/>
                  <a:gd name="connsiteY1-30" fmla="*/ 0 h 1614801"/>
                  <a:gd name="connsiteX2-31" fmla="*/ 0 w 703911"/>
                  <a:gd name="connsiteY2-32" fmla="*/ 8964 h 1614801"/>
                  <a:gd name="connsiteX3-33" fmla="*/ 0 w 703911"/>
                  <a:gd name="connsiteY3-34" fmla="*/ 1614801 h 1614801"/>
                  <a:gd name="connsiteX4-35" fmla="*/ 0 w 703911"/>
                  <a:gd name="connsiteY4-36" fmla="*/ 1614801 h 1614801"/>
                  <a:gd name="connsiteX5-37" fmla="*/ 0 w 703911"/>
                  <a:gd name="connsiteY5-38" fmla="*/ 8964 h 1614801"/>
                  <a:gd name="connsiteX0-39" fmla="*/ 0 w 703911"/>
                  <a:gd name="connsiteY0-40" fmla="*/ 0 h 1605837"/>
                  <a:gd name="connsiteX1-41" fmla="*/ 703911 w 703911"/>
                  <a:gd name="connsiteY1-42" fmla="*/ 8965 h 1605837"/>
                  <a:gd name="connsiteX2-43" fmla="*/ 0 w 703911"/>
                  <a:gd name="connsiteY2-44" fmla="*/ 0 h 1605837"/>
                  <a:gd name="connsiteX3-45" fmla="*/ 0 w 703911"/>
                  <a:gd name="connsiteY3-46" fmla="*/ 1605837 h 1605837"/>
                  <a:gd name="connsiteX4-47" fmla="*/ 0 w 703911"/>
                  <a:gd name="connsiteY4-48" fmla="*/ 1605837 h 1605837"/>
                  <a:gd name="connsiteX5-49" fmla="*/ 0 w 703911"/>
                  <a:gd name="connsiteY5-50" fmla="*/ 0 h 1605837"/>
                  <a:gd name="connsiteX0-51" fmla="*/ 0 w 506687"/>
                  <a:gd name="connsiteY0-52" fmla="*/ 0 h 1605837"/>
                  <a:gd name="connsiteX1-53" fmla="*/ 506687 w 506687"/>
                  <a:gd name="connsiteY1-54" fmla="*/ 1 h 1605837"/>
                  <a:gd name="connsiteX2-55" fmla="*/ 0 w 506687"/>
                  <a:gd name="connsiteY2-56" fmla="*/ 0 h 1605837"/>
                  <a:gd name="connsiteX3-57" fmla="*/ 0 w 506687"/>
                  <a:gd name="connsiteY3-58" fmla="*/ 1605837 h 1605837"/>
                  <a:gd name="connsiteX4-59" fmla="*/ 0 w 506687"/>
                  <a:gd name="connsiteY4-60" fmla="*/ 1605837 h 1605837"/>
                  <a:gd name="connsiteX5-61" fmla="*/ 0 w 506687"/>
                  <a:gd name="connsiteY5-62" fmla="*/ 0 h 16058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06687" h="1605837">
                    <a:moveTo>
                      <a:pt x="0" y="0"/>
                    </a:moveTo>
                    <a:lnTo>
                      <a:pt x="506687" y="1"/>
                    </a:lnTo>
                    <a:lnTo>
                      <a:pt x="0" y="0"/>
                    </a:lnTo>
                    <a:lnTo>
                      <a:pt x="0" y="1605837"/>
                    </a:lnTo>
                    <a:lnTo>
                      <a:pt x="0" y="1605837"/>
                    </a:lnTo>
                    <a:lnTo>
                      <a:pt x="0" y="0"/>
                    </a:lnTo>
                    <a:close/>
                  </a:path>
                </a:pathLst>
              </a:cu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 name="Flowchart: Process 28"/>
              <p:cNvSpPr/>
              <p:nvPr/>
            </p:nvSpPr>
            <p:spPr>
              <a:xfrm>
                <a:off x="5679854" y="3413141"/>
                <a:ext cx="89647" cy="871371"/>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5" name="Flowchart: Process 29"/>
              <p:cNvSpPr/>
              <p:nvPr/>
            </p:nvSpPr>
            <p:spPr>
              <a:xfrm>
                <a:off x="6073993" y="2743748"/>
                <a:ext cx="102558" cy="1499940"/>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Flowchart: Process 30"/>
              <p:cNvSpPr/>
              <p:nvPr/>
            </p:nvSpPr>
            <p:spPr>
              <a:xfrm>
                <a:off x="5876780" y="3110878"/>
                <a:ext cx="89649" cy="1174478"/>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7" name="组合 36"/>
          <p:cNvGrpSpPr/>
          <p:nvPr/>
        </p:nvGrpSpPr>
        <p:grpSpPr>
          <a:xfrm>
            <a:off x="1962034" y="3423843"/>
            <a:ext cx="5219967" cy="629439"/>
            <a:chOff x="1808999" y="3494328"/>
            <a:chExt cx="5219967" cy="629439"/>
          </a:xfrm>
        </p:grpSpPr>
        <p:sp>
          <p:nvSpPr>
            <p:cNvPr id="4" name="Rectangle: Rounded Corners 3"/>
            <p:cNvSpPr/>
            <p:nvPr/>
          </p:nvSpPr>
          <p:spPr>
            <a:xfrm>
              <a:off x="1808999" y="3494328"/>
              <a:ext cx="5219967" cy="629439"/>
            </a:xfrm>
            <a:prstGeom prst="roundRect">
              <a:avLst>
                <a:gd name="adj" fmla="val 50000"/>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241173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zh-CN" altLang="en-US" sz="1000" dirty="0">
                  <a:solidFill>
                    <a:schemeClr val="tx1">
                      <a:lumMod val="75000"/>
                      <a:lumOff val="25000"/>
                    </a:schemeClr>
                  </a:solidFill>
                  <a:ea typeface="方正黑体简体" panose="02010601030101010101" pitchFamily="2" charset="-122"/>
                  <a:sym typeface="+mn-ea"/>
                </a:rPr>
                <a:t>：</a:t>
              </a:r>
              <a:r>
                <a:rPr lang="en-US" altLang="zh-CN" sz="1000" dirty="0">
                  <a:solidFill>
                    <a:schemeClr val="tx1">
                      <a:lumMod val="75000"/>
                      <a:lumOff val="25000"/>
                    </a:schemeClr>
                  </a:solidFill>
                  <a:ea typeface="方正黑体简体" panose="02010601030101010101" pitchFamily="2" charset="-122"/>
                  <a:sym typeface="+mn-ea"/>
                </a:rPr>
                <a:t>2020-11-11 17:00</a:t>
              </a:r>
              <a:r>
                <a:rPr lang="en-US" altLang="zh-CN" sz="1000" dirty="0">
                  <a:solidFill>
                    <a:schemeClr val="tx1">
                      <a:lumMod val="75000"/>
                      <a:lumOff val="25000"/>
                    </a:schemeClr>
                  </a:solidFill>
                  <a:ea typeface="方正黑体简体" panose="02010601030101010101" pitchFamily="2" charset="-122"/>
                  <a:sym typeface="+mn-ea"/>
                </a:rPr>
                <a:t> </a:t>
              </a:r>
              <a:r>
                <a:rPr lang="zh-CN" altLang="en-US" sz="1000" dirty="0">
                  <a:solidFill>
                    <a:schemeClr val="tx1">
                      <a:lumMod val="75000"/>
                      <a:lumOff val="25000"/>
                    </a:schemeClr>
                  </a:solidFill>
                  <a:ea typeface="方正黑体简体" panose="02010601030101010101" pitchFamily="2" charset="-122"/>
                  <a:sym typeface="+mn-ea"/>
                </a:rPr>
                <a:t>理四</a:t>
              </a:r>
              <a:r>
                <a:rPr lang="en-US" altLang="zh-CN" sz="1000" dirty="0">
                  <a:solidFill>
                    <a:schemeClr val="tx1">
                      <a:lumMod val="75000"/>
                      <a:lumOff val="25000"/>
                    </a:schemeClr>
                  </a:solidFill>
                  <a:ea typeface="方正黑体简体" panose="02010601030101010101" pitchFamily="2" charset="-122"/>
                  <a:sym typeface="+mn-ea"/>
                </a:rPr>
                <a:t>-504</a:t>
              </a:r>
              <a:endParaRPr lang="en-US" altLang="zh-CN"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a:t>
              </a:r>
              <a:r>
                <a:rPr lang="en-US" altLang="zh-CN" sz="1000" dirty="0">
                  <a:solidFill>
                    <a:schemeClr val="tx1">
                      <a:lumMod val="75000"/>
                      <a:lumOff val="25000"/>
                    </a:schemeClr>
                  </a:solidFill>
                  <a:ea typeface="方正黑体简体" panose="02010601030101010101" pitchFamily="2" charset="-122"/>
                  <a:sym typeface="+mn-ea"/>
                </a:rPr>
                <a:t>G02</a:t>
              </a:r>
              <a:r>
                <a:rPr lang="zh-CN" altLang="en-US" sz="1000" dirty="0">
                  <a:solidFill>
                    <a:schemeClr val="tx1">
                      <a:lumMod val="75000"/>
                      <a:lumOff val="25000"/>
                    </a:schemeClr>
                  </a:solidFill>
                  <a:ea typeface="方正黑体简体" panose="02010601030101010101" pitchFamily="2" charset="-122"/>
                  <a:sym typeface="+mn-ea"/>
                </a:rPr>
                <a:t>小组成员</a:t>
              </a:r>
              <a:r>
                <a:rPr lang="en-US" altLang="zh-CN" sz="1000" dirty="0">
                  <a:solidFill>
                    <a:schemeClr val="tx1">
                      <a:lumMod val="75000"/>
                      <a:lumOff val="25000"/>
                    </a:schemeClr>
                  </a:solidFill>
                  <a:ea typeface="方正黑体简体" panose="02010601030101010101" pitchFamily="2" charset="-122"/>
                  <a:sym typeface="+mn-ea"/>
                </a:rPr>
                <a:t>+</a:t>
              </a:r>
              <a:r>
                <a:rPr lang="zh-CN" altLang="en-US" sz="1000" dirty="0">
                  <a:solidFill>
                    <a:schemeClr val="tx1">
                      <a:lumMod val="75000"/>
                      <a:lumOff val="25000"/>
                    </a:schemeClr>
                  </a:solidFill>
                  <a:ea typeface="方正黑体简体" panose="02010601030101010101" pitchFamily="2" charset="-122"/>
                  <a:sym typeface="+mn-ea"/>
                </a:rPr>
                <a:t>杨枨老师</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10" name="Group 21"/>
            <p:cNvGrpSpPr/>
            <p:nvPr/>
          </p:nvGrpSpPr>
          <p:grpSpPr>
            <a:xfrm>
              <a:off x="2213457" y="3571586"/>
              <a:ext cx="257143" cy="474923"/>
              <a:chOff x="7247398" y="3569108"/>
              <a:chExt cx="1187905" cy="1691916"/>
            </a:xfrm>
          </p:grpSpPr>
          <p:sp>
            <p:nvSpPr>
              <p:cNvPr id="17" name="Rectangle: Rounded Corners 22"/>
              <p:cNvSpPr/>
              <p:nvPr/>
            </p:nvSpPr>
            <p:spPr>
              <a:xfrm>
                <a:off x="7247398" y="3569108"/>
                <a:ext cx="1187905" cy="1691916"/>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Rectangle: Rounded Corners 23"/>
              <p:cNvSpPr/>
              <p:nvPr/>
            </p:nvSpPr>
            <p:spPr>
              <a:xfrm>
                <a:off x="7445218" y="3869354"/>
                <a:ext cx="795506" cy="109332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Rectangle 24"/>
              <p:cNvSpPr/>
              <p:nvPr/>
            </p:nvSpPr>
            <p:spPr>
              <a:xfrm>
                <a:off x="7639039" y="3699130"/>
                <a:ext cx="403639" cy="4571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Oval 25"/>
              <p:cNvSpPr/>
              <p:nvPr/>
            </p:nvSpPr>
            <p:spPr>
              <a:xfrm flipH="1">
                <a:off x="7750145" y="4960726"/>
                <a:ext cx="184946" cy="2058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6" name="组合 35"/>
          <p:cNvGrpSpPr/>
          <p:nvPr/>
        </p:nvGrpSpPr>
        <p:grpSpPr>
          <a:xfrm>
            <a:off x="689676" y="2699059"/>
            <a:ext cx="5219967" cy="629439"/>
            <a:chOff x="176596" y="2779704"/>
            <a:chExt cx="5219967" cy="629439"/>
          </a:xfrm>
        </p:grpSpPr>
        <p:sp>
          <p:nvSpPr>
            <p:cNvPr id="5" name="Rectangle: Rounded Corners 4"/>
            <p:cNvSpPr/>
            <p:nvPr/>
          </p:nvSpPr>
          <p:spPr>
            <a:xfrm>
              <a:off x="176596" y="2779704"/>
              <a:ext cx="5219967" cy="629439"/>
            </a:xfrm>
            <a:prstGeom prst="roundRect">
              <a:avLst>
                <a:gd name="adj" fmla="val 50000"/>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22:30 </a:t>
              </a:r>
              <a:r>
                <a:rPr lang="zh-CN" altLang="en-US" sz="1000" dirty="0">
                  <a:solidFill>
                    <a:schemeClr val="tx1">
                      <a:lumMod val="75000"/>
                      <a:lumOff val="25000"/>
                    </a:schemeClr>
                  </a:solidFill>
                  <a:ea typeface="方正黑体简体" panose="02010601030101010101" pitchFamily="2" charset="-122"/>
                  <a:sym typeface="+mn-ea"/>
                </a:rPr>
                <a:t>明德</a:t>
              </a:r>
              <a:r>
                <a:rPr lang="en-US" altLang="zh-CN" sz="1000" dirty="0">
                  <a:solidFill>
                    <a:schemeClr val="tx1">
                      <a:lumMod val="75000"/>
                      <a:lumOff val="25000"/>
                    </a:schemeClr>
                  </a:solidFill>
                  <a:ea typeface="方正黑体简体" panose="02010601030101010101" pitchFamily="2" charset="-122"/>
                  <a:sym typeface="+mn-ea"/>
                </a:rPr>
                <a:t>-409</a:t>
              </a:r>
              <a:endParaRPr lang="en-US" altLang="zh-CN"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人员：张鑫</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潘言</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苗皓淇</a:t>
              </a:r>
              <a:endParaRPr lang="zh-CN" altLang="en-US" sz="1000" dirty="0">
                <a:solidFill>
                  <a:schemeClr val="tx1">
                    <a:lumMod val="75000"/>
                    <a:lumOff val="25000"/>
                  </a:schemeClr>
                </a:solidFill>
                <a:ea typeface="方正黑体简体" panose="02010601030101010101" pitchFamily="2" charset="-122"/>
                <a:sym typeface="+mn-ea"/>
              </a:endParaRPr>
            </a:p>
          </p:txBody>
        </p:sp>
        <p:sp>
          <p:nvSpPr>
            <p:cNvPr id="12" name="Freeform: Shape 35"/>
            <p:cNvSpPr/>
            <p:nvPr/>
          </p:nvSpPr>
          <p:spPr bwMode="auto">
            <a:xfrm>
              <a:off x="4637176" y="2905381"/>
              <a:ext cx="347751" cy="37763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accent3"/>
            </a:solidFill>
            <a:ln w="9525">
              <a:noFill/>
              <a:round/>
            </a:ln>
          </p:spPr>
          <p:txBody>
            <a:bodyPr anchor="ctr"/>
            <a:lstStyle/>
            <a:p>
              <a:pPr algn="ctr"/>
            </a:p>
          </p:txBody>
        </p:sp>
      </p:grpSp>
      <p:grpSp>
        <p:nvGrpSpPr>
          <p:cNvPr id="8" name="Group 7"/>
          <p:cNvGrpSpPr/>
          <p:nvPr/>
        </p:nvGrpSpPr>
        <p:grpSpPr>
          <a:xfrm>
            <a:off x="2872014" y="1297612"/>
            <a:ext cx="3394301" cy="2755804"/>
            <a:chOff x="-977759" y="1228726"/>
            <a:chExt cx="8731936" cy="7089397"/>
          </a:xfrm>
        </p:grpSpPr>
        <p:sp>
          <p:nvSpPr>
            <p:cNvPr id="25" name="Right Triangle 8"/>
            <p:cNvSpPr/>
            <p:nvPr/>
          </p:nvSpPr>
          <p:spPr>
            <a:xfrm rot="5400000">
              <a:off x="6134927" y="1228727"/>
              <a:ext cx="1619251" cy="161924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Right Triangle 9"/>
            <p:cNvSpPr/>
            <p:nvPr/>
          </p:nvSpPr>
          <p:spPr>
            <a:xfrm rot="5400000">
              <a:off x="4333872" y="3048002"/>
              <a:ext cx="1619251" cy="161924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Right Triangle 10"/>
            <p:cNvSpPr/>
            <p:nvPr/>
          </p:nvSpPr>
          <p:spPr>
            <a:xfrm rot="16200000">
              <a:off x="4333873" y="1228727"/>
              <a:ext cx="1619251" cy="161925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Right Triangle 11"/>
            <p:cNvSpPr/>
            <p:nvPr/>
          </p:nvSpPr>
          <p:spPr>
            <a:xfrm rot="16200000">
              <a:off x="2552699" y="3076577"/>
              <a:ext cx="1619251"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Right Triangle 12"/>
            <p:cNvSpPr/>
            <p:nvPr/>
          </p:nvSpPr>
          <p:spPr>
            <a:xfrm rot="5400000">
              <a:off x="2552697" y="4833993"/>
              <a:ext cx="1619252" cy="161925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Right Triangle 13"/>
            <p:cNvSpPr/>
            <p:nvPr/>
          </p:nvSpPr>
          <p:spPr>
            <a:xfrm rot="16200000">
              <a:off x="773236" y="4837613"/>
              <a:ext cx="1619250" cy="16192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1" name="Right Triangle 14"/>
            <p:cNvSpPr/>
            <p:nvPr/>
          </p:nvSpPr>
          <p:spPr>
            <a:xfrm rot="5400000">
              <a:off x="787468" y="6698873"/>
              <a:ext cx="1619250"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Right Triangle 15"/>
            <p:cNvSpPr/>
            <p:nvPr/>
          </p:nvSpPr>
          <p:spPr>
            <a:xfrm rot="16200000">
              <a:off x="-977758" y="6698870"/>
              <a:ext cx="1619250" cy="16192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3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1+#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352425" y="2267585"/>
            <a:ext cx="2825750" cy="60769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经过和非当然用户的访谈过后</a:t>
            </a:r>
            <a:endParaRPr lang="zh-CN" altLang="en-US" sz="1400" dirty="0">
              <a:solidFill>
                <a:schemeClr val="tx1">
                  <a:lumMod val="75000"/>
                  <a:lumOff val="25000"/>
                </a:schemeClr>
              </a:solidFill>
              <a:ea typeface="方正黑体简体" panose="02010601030101010101" pitchFamily="2" charset="-122"/>
              <a:sym typeface="+mn-ea"/>
            </a:endParaRPr>
          </a:p>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我们对需求变更进行了收集</a:t>
            </a:r>
            <a:endParaRPr lang="zh-CN" altLang="en-US" sz="1400" dirty="0">
              <a:solidFill>
                <a:schemeClr val="tx1">
                  <a:lumMod val="75000"/>
                  <a:lumOff val="25000"/>
                </a:schemeClr>
              </a:solidFill>
              <a:ea typeface="方正黑体简体" panose="02010601030101010101" pitchFamily="2" charset="-122"/>
              <a:sym typeface="+mn-ea"/>
            </a:endParaRPr>
          </a:p>
        </p:txBody>
      </p:sp>
      <p:pic>
        <p:nvPicPr>
          <p:cNvPr id="2" name="图片 1"/>
          <p:cNvPicPr>
            <a:picLocks noChangeAspect="1"/>
          </p:cNvPicPr>
          <p:nvPr/>
        </p:nvPicPr>
        <p:blipFill>
          <a:blip r:embed="rId1"/>
          <a:stretch>
            <a:fillRect/>
          </a:stretch>
        </p:blipFill>
        <p:spPr>
          <a:xfrm>
            <a:off x="3334385" y="247650"/>
            <a:ext cx="5809615" cy="4648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访谈结果</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55295" y="936625"/>
            <a:ext cx="8233410" cy="2158365"/>
          </a:xfrm>
          <a:prstGeom prst="rect">
            <a:avLst/>
          </a:prstGeom>
        </p:spPr>
        <p:txBody>
          <a:bodyPr wrap="square">
            <a:spAutoFit/>
            <a:scene3d>
              <a:camera prst="orthographicFront"/>
              <a:lightRig rig="threePt" dir="t"/>
            </a:scene3d>
            <a:sp3d contourW="12700"/>
          </a:bodyPr>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2020-11-11 17</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00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地点：理四</a:t>
            </a:r>
            <a:r>
              <a:rPr lang="en-US" altLang="zh-CN" sz="1400" dirty="0">
                <a:solidFill>
                  <a:schemeClr val="tx1">
                    <a:lumMod val="75000"/>
                    <a:lumOff val="25000"/>
                  </a:schemeClr>
                </a:solidFill>
                <a:ea typeface="方正黑体简体" panose="02010601030101010101" pitchFamily="2" charset="-122"/>
                <a:sym typeface="+mn-ea"/>
              </a:rPr>
              <a:t>-504</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a:t>
            </a:r>
            <a:r>
              <a:rPr lang="en-US" altLang="zh-CN" sz="1400" dirty="0">
                <a:solidFill>
                  <a:schemeClr val="tx1">
                    <a:lumMod val="75000"/>
                    <a:lumOff val="25000"/>
                  </a:schemeClr>
                </a:solidFill>
                <a:ea typeface="方正黑体简体" panose="02010601030101010101" pitchFamily="2" charset="-122"/>
                <a:sym typeface="+mn-ea"/>
              </a:rPr>
              <a:t>G02</a:t>
            </a:r>
            <a:r>
              <a:rPr lang="zh-CN" altLang="en-US" sz="1400" dirty="0">
                <a:solidFill>
                  <a:schemeClr val="tx1">
                    <a:lumMod val="75000"/>
                    <a:lumOff val="25000"/>
                  </a:schemeClr>
                </a:solidFill>
                <a:ea typeface="方正黑体简体" panose="02010601030101010101" pitchFamily="2" charset="-122"/>
                <a:sym typeface="+mn-ea"/>
              </a:rPr>
              <a:t>小组成员</a:t>
            </a:r>
            <a:r>
              <a:rPr lang="en-US" altLang="zh-CN" sz="1400" dirty="0">
                <a:solidFill>
                  <a:schemeClr val="tx1">
                    <a:lumMod val="75000"/>
                    <a:lumOff val="25000"/>
                  </a:schemeClr>
                </a:solidFill>
                <a:ea typeface="方正黑体简体" panose="02010601030101010101" pitchFamily="2" charset="-122"/>
                <a:sym typeface="+mn-ea"/>
              </a:rPr>
              <a:t>+</a:t>
            </a:r>
            <a:r>
              <a:rPr lang="zh-CN" altLang="en-US" sz="1400" dirty="0">
                <a:solidFill>
                  <a:schemeClr val="tx1">
                    <a:lumMod val="75000"/>
                    <a:lumOff val="25000"/>
                  </a:schemeClr>
                </a:solidFill>
                <a:ea typeface="方正黑体简体" panose="02010601030101010101" pitchFamily="2" charset="-122"/>
                <a:sym typeface="+mn-ea"/>
              </a:rPr>
              <a:t>杨枨老师</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        经过和当然用户的访谈后，当然用户对我们的原型的满意度极低，并发现了我们原型的关键问题：</a:t>
            </a:r>
            <a:r>
              <a:rPr lang="zh-CN" altLang="en-US" sz="1400" b="1" dirty="0">
                <a:solidFill>
                  <a:srgbClr val="FF0000"/>
                </a:solidFill>
                <a:ea typeface="方正黑体简体" panose="02010601030101010101" pitchFamily="2" charset="-122"/>
                <a:sym typeface="+mn-ea"/>
              </a:rPr>
              <a:t>原型过于简陋，甚至不能称之为原型，只是粗略的线框图，各功能板块也没有展现完整</a:t>
            </a:r>
            <a:r>
              <a:rPr lang="zh-CN" altLang="en-US" sz="1400" dirty="0">
                <a:solidFill>
                  <a:schemeClr val="tx1">
                    <a:lumMod val="75000"/>
                    <a:lumOff val="25000"/>
                  </a:schemeClr>
                </a:solidFill>
                <a:ea typeface="方正黑体简体" panose="02010601030101010101" pitchFamily="2" charset="-122"/>
                <a:sym typeface="+mn-ea"/>
              </a:rPr>
              <a:t>，更别提对于用户而言十分重要的各种展示细节，所以我们决定把原型初稿推翻重新再做一遍。</a:t>
            </a:r>
            <a:endParaRPr lang="en-US" altLang="zh-CN" sz="1400" dirty="0">
              <a:solidFill>
                <a:schemeClr val="tx1">
                  <a:lumMod val="75000"/>
                  <a:lumOff val="25000"/>
                </a:schemeClr>
              </a:solidFill>
              <a:ea typeface="方正黑体简体" panose="02010601030101010101" pitchFamily="2" charset="-122"/>
              <a:sym typeface="+mn-ea"/>
            </a:endParaRPr>
          </a:p>
        </p:txBody>
      </p:sp>
      <p:sp>
        <p:nvSpPr>
          <p:cNvPr id="2" name="矩形 1"/>
          <p:cNvSpPr/>
          <p:nvPr/>
        </p:nvSpPr>
        <p:spPr>
          <a:xfrm>
            <a:off x="1342390" y="3631565"/>
            <a:ext cx="6458585" cy="423545"/>
          </a:xfrm>
          <a:prstGeom prst="rect">
            <a:avLst/>
          </a:prstGeom>
        </p:spPr>
        <p:txBody>
          <a:bodyPr wrap="square">
            <a:spAutoFit/>
            <a:scene3d>
              <a:camera prst="orthographicFront"/>
              <a:lightRig rig="threePt" dir="t"/>
            </a:scene3d>
            <a:sp3d contourW="12700"/>
          </a:bodyPr>
          <a:p>
            <a:pPr algn="ctr">
              <a:lnSpc>
                <a:spcPct val="120000"/>
              </a:lnSpc>
            </a:pPr>
            <a:r>
              <a:rPr lang="zh-CN" altLang="en-US" sz="1800" dirty="0">
                <a:solidFill>
                  <a:schemeClr val="tx1">
                    <a:lumMod val="75000"/>
                    <a:lumOff val="25000"/>
                  </a:schemeClr>
                </a:solidFill>
                <a:ea typeface="方正黑体简体" panose="02010601030101010101" pitchFamily="2" charset="-122"/>
                <a:sym typeface="+mn-ea"/>
              </a:rPr>
              <a:t>尤为重要的一点，是希望我们将网站的最主线功能整体走一遍。</a:t>
            </a:r>
            <a:endParaRPr lang="zh-CN" altLang="en-US" sz="1800"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界面原型</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305" y="721360"/>
            <a:ext cx="4563110" cy="2174240"/>
          </a:xfrm>
          <a:prstGeom prst="rect">
            <a:avLst/>
          </a:prstGeom>
        </p:spPr>
      </p:pic>
      <p:pic>
        <p:nvPicPr>
          <p:cNvPr id="6" name="图片 5"/>
          <p:cNvPicPr>
            <a:picLocks noChangeAspect="1"/>
          </p:cNvPicPr>
          <p:nvPr/>
        </p:nvPicPr>
        <p:blipFill>
          <a:blip r:embed="rId2"/>
          <a:stretch>
            <a:fillRect/>
          </a:stretch>
        </p:blipFill>
        <p:spPr>
          <a:xfrm>
            <a:off x="4590415" y="721360"/>
            <a:ext cx="4504055" cy="2171700"/>
          </a:xfrm>
          <a:prstGeom prst="rect">
            <a:avLst/>
          </a:prstGeom>
        </p:spPr>
      </p:pic>
      <p:pic>
        <p:nvPicPr>
          <p:cNvPr id="8" name="图片 7"/>
          <p:cNvPicPr>
            <a:picLocks noChangeAspect="1"/>
          </p:cNvPicPr>
          <p:nvPr/>
        </p:nvPicPr>
        <p:blipFill>
          <a:blip r:embed="rId3"/>
          <a:stretch>
            <a:fillRect/>
          </a:stretch>
        </p:blipFill>
        <p:spPr>
          <a:xfrm>
            <a:off x="4590415" y="2895600"/>
            <a:ext cx="4504690" cy="2165985"/>
          </a:xfrm>
          <a:prstGeom prst="rect">
            <a:avLst/>
          </a:prstGeom>
        </p:spPr>
      </p:pic>
      <p:pic>
        <p:nvPicPr>
          <p:cNvPr id="9" name="图片 8"/>
          <p:cNvPicPr>
            <a:picLocks noChangeAspect="1"/>
          </p:cNvPicPr>
          <p:nvPr/>
        </p:nvPicPr>
        <p:blipFill>
          <a:blip r:embed="rId4"/>
          <a:stretch>
            <a:fillRect/>
          </a:stretch>
        </p:blipFill>
        <p:spPr>
          <a:xfrm>
            <a:off x="27305" y="2895600"/>
            <a:ext cx="4563110" cy="2174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功能需求：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6" name="组合 15"/>
          <p:cNvGrpSpPr/>
          <p:nvPr/>
        </p:nvGrpSpPr>
        <p:grpSpPr>
          <a:xfrm>
            <a:off x="815975" y="1075690"/>
            <a:ext cx="3320415" cy="1640205"/>
            <a:chOff x="2076" y="1920"/>
            <a:chExt cx="5229" cy="2583"/>
          </a:xfrm>
        </p:grpSpPr>
        <p:grpSp>
          <p:nvGrpSpPr>
            <p:cNvPr id="4" name="组合 3"/>
            <p:cNvGrpSpPr/>
            <p:nvPr/>
          </p:nvGrpSpPr>
          <p:grpSpPr>
            <a:xfrm>
              <a:off x="5513" y="2323"/>
              <a:ext cx="1792" cy="1522"/>
              <a:chOff x="5513" y="2323"/>
              <a:chExt cx="1792" cy="1522"/>
            </a:xfrm>
          </p:grpSpPr>
          <p:sp>
            <p:nvSpPr>
              <p:cNvPr id="8" name="等腰三角形 2"/>
              <p:cNvSpPr/>
              <p:nvPr/>
            </p:nvSpPr>
            <p:spPr bwMode="auto">
              <a:xfrm rot="16474575">
                <a:off x="5648" y="2188"/>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9" name="TextBox 8"/>
              <p:cNvSpPr txBox="1"/>
              <p:nvPr/>
            </p:nvSpPr>
            <p:spPr>
              <a:xfrm>
                <a:off x="6057" y="264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1" name="TextBox 10"/>
            <p:cNvSpPr txBox="1"/>
            <p:nvPr/>
          </p:nvSpPr>
          <p:spPr>
            <a:xfrm>
              <a:off x="2076" y="1920"/>
              <a:ext cx="2871" cy="2583"/>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目标</a:t>
              </a:r>
              <a:r>
                <a:rPr lang="zh-CN" sz="1400" dirty="0" smtClean="0">
                  <a:solidFill>
                    <a:schemeClr val="accent6"/>
                  </a:solidFill>
                  <a:latin typeface="微软雅黑" panose="020B0503020204020204" pitchFamily="34" charset="-122"/>
                  <a:ea typeface="微软雅黑" panose="020B0503020204020204" pitchFamily="34" charset="-122"/>
                  <a:sym typeface="+mn-ea"/>
                </a:rPr>
                <a:t>：能够实现多名用户在同一房间进行实时对战，并在有用户提交正确答案后向房间内的所有其他用户更新比赛排行榜。</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17" name="组合 16"/>
          <p:cNvGrpSpPr/>
          <p:nvPr/>
        </p:nvGrpSpPr>
        <p:grpSpPr>
          <a:xfrm>
            <a:off x="3916680" y="817245"/>
            <a:ext cx="4646295" cy="2157095"/>
            <a:chOff x="6959" y="1513"/>
            <a:chExt cx="7317" cy="3397"/>
          </a:xfrm>
        </p:grpSpPr>
        <p:sp>
          <p:nvSpPr>
            <p:cNvPr id="13" name="TextBox 12"/>
            <p:cNvSpPr txBox="1"/>
            <p:nvPr/>
          </p:nvSpPr>
          <p:spPr>
            <a:xfrm>
              <a:off x="9150" y="1513"/>
              <a:ext cx="5126" cy="3397"/>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意图和背景</a:t>
              </a:r>
              <a:r>
                <a:rPr lang="zh-CN" sz="1400" dirty="0" smtClean="0">
                  <a:solidFill>
                    <a:schemeClr val="accent6"/>
                  </a:solidFill>
                  <a:latin typeface="微软雅黑" panose="020B0503020204020204" pitchFamily="34" charset="-122"/>
                  <a:ea typeface="微软雅黑" panose="020B0503020204020204" pitchFamily="34" charset="-122"/>
                  <a:sym typeface="+mn-ea"/>
                </a:rPr>
                <a:t>：数独自古以来是一个单人的益智游戏，而且受众较小，数独爱好者难以在生活中遇到其他数独爱好者，这也是导致数独受众小的原因，如此循环，数独只会越来越小众化。而本平台的推出则是想打破这个局面，以同台竞技为基础，让各路数独爱好者互相PK、互相交流，促进数独的发展。</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6959" y="2800"/>
              <a:ext cx="1792" cy="1522"/>
              <a:chOff x="6959" y="2800"/>
              <a:chExt cx="1792" cy="1522"/>
            </a:xfrm>
          </p:grpSpPr>
          <p:sp>
            <p:nvSpPr>
              <p:cNvPr id="3" name="等腰三角形 2"/>
              <p:cNvSpPr/>
              <p:nvPr/>
            </p:nvSpPr>
            <p:spPr bwMode="auto">
              <a:xfrm rot="3636074">
                <a:off x="7094" y="2665"/>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0" name="TextBox 8"/>
              <p:cNvSpPr txBox="1"/>
              <p:nvPr/>
            </p:nvSpPr>
            <p:spPr>
              <a:xfrm>
                <a:off x="7272" y="320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3</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8" name="组合 17"/>
          <p:cNvGrpSpPr/>
          <p:nvPr/>
        </p:nvGrpSpPr>
        <p:grpSpPr>
          <a:xfrm>
            <a:off x="1452880" y="2165985"/>
            <a:ext cx="6250305" cy="2651125"/>
            <a:chOff x="3079" y="3637"/>
            <a:chExt cx="9843" cy="4175"/>
          </a:xfrm>
        </p:grpSpPr>
        <p:sp>
          <p:nvSpPr>
            <p:cNvPr id="15" name="TextBox 14"/>
            <p:cNvSpPr txBox="1"/>
            <p:nvPr/>
          </p:nvSpPr>
          <p:spPr>
            <a:xfrm>
              <a:off x="3079" y="5636"/>
              <a:ext cx="9843" cy="2176"/>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所采用方法和技术</a:t>
              </a:r>
              <a:r>
                <a:rPr lang="zh-CN" sz="1400" dirty="0" smtClean="0">
                  <a:solidFill>
                    <a:schemeClr val="accent6"/>
                  </a:solidFill>
                  <a:latin typeface="微软雅黑" panose="020B0503020204020204" pitchFamily="34" charset="-122"/>
                  <a:ea typeface="微软雅黑" panose="020B0503020204020204" pitchFamily="34" charset="-122"/>
                  <a:sym typeface="+mn-ea"/>
                </a:rPr>
                <a:t>：主要采用前端向后端发送请求，获取题面信息，并通过在数据库中建立房间表的形式达到同一房间内的用户同时对战的目的，在用户提交答案后将用户的答案传到后端，由于数独答案的唯一性，后端只需要判断传入的答案是否满足数独形成的条件即可。比赛的排行榜会每隔10s刷新一次，借此达到同一房间同步排行榜的目的。</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14" name="组合 13"/>
            <p:cNvGrpSpPr/>
            <p:nvPr/>
          </p:nvGrpSpPr>
          <p:grpSpPr>
            <a:xfrm>
              <a:off x="5976" y="3637"/>
              <a:ext cx="1549" cy="1762"/>
              <a:chOff x="5976" y="3637"/>
              <a:chExt cx="1549" cy="1762"/>
            </a:xfrm>
          </p:grpSpPr>
          <p:sp>
            <p:nvSpPr>
              <p:cNvPr id="5" name="等腰三角形 2"/>
              <p:cNvSpPr/>
              <p:nvPr/>
            </p:nvSpPr>
            <p:spPr bwMode="auto">
              <a:xfrm rot="8763501">
                <a:off x="5976" y="3637"/>
                <a:ext cx="1549" cy="176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2" name="TextBox 8"/>
              <p:cNvSpPr txBox="1"/>
              <p:nvPr/>
            </p:nvSpPr>
            <p:spPr>
              <a:xfrm>
                <a:off x="6126" y="4057"/>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755650" y="171450"/>
            <a:ext cx="32118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非功能需求</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41" name="组合 40"/>
          <p:cNvGrpSpPr/>
          <p:nvPr/>
        </p:nvGrpSpPr>
        <p:grpSpPr>
          <a:xfrm>
            <a:off x="4770120" y="555625"/>
            <a:ext cx="3700145" cy="4032250"/>
            <a:chOff x="7512" y="875"/>
            <a:chExt cx="5827" cy="6350"/>
          </a:xfrm>
        </p:grpSpPr>
        <p:sp>
          <p:nvSpPr>
            <p:cNvPr id="4" name="任意多边形: 形状 3"/>
            <p:cNvSpPr/>
            <p:nvPr/>
          </p:nvSpPr>
          <p:spPr bwMode="auto">
            <a:xfrm>
              <a:off x="7512" y="889"/>
              <a:ext cx="5826" cy="6321"/>
            </a:xfrm>
            <a:custGeom>
              <a:avLst/>
              <a:gdLst>
                <a:gd name="T0" fmla="*/ 357 w 860"/>
                <a:gd name="T1" fmla="*/ 772 h 934"/>
                <a:gd name="T2" fmla="*/ 326 w 860"/>
                <a:gd name="T3" fmla="*/ 787 h 934"/>
                <a:gd name="T4" fmla="*/ 292 w 860"/>
                <a:gd name="T5" fmla="*/ 821 h 934"/>
                <a:gd name="T6" fmla="*/ 282 w 860"/>
                <a:gd name="T7" fmla="*/ 848 h 934"/>
                <a:gd name="T8" fmla="*/ 245 w 860"/>
                <a:gd name="T9" fmla="*/ 891 h 934"/>
                <a:gd name="T10" fmla="*/ 239 w 860"/>
                <a:gd name="T11" fmla="*/ 922 h 934"/>
                <a:gd name="T12" fmla="*/ 236 w 860"/>
                <a:gd name="T13" fmla="*/ 918 h 934"/>
                <a:gd name="T14" fmla="*/ 228 w 860"/>
                <a:gd name="T15" fmla="*/ 905 h 934"/>
                <a:gd name="T16" fmla="*/ 224 w 860"/>
                <a:gd name="T17" fmla="*/ 876 h 934"/>
                <a:gd name="T18" fmla="*/ 226 w 860"/>
                <a:gd name="T19" fmla="*/ 844 h 934"/>
                <a:gd name="T20" fmla="*/ 216 w 860"/>
                <a:gd name="T21" fmla="*/ 876 h 934"/>
                <a:gd name="T22" fmla="*/ 212 w 860"/>
                <a:gd name="T23" fmla="*/ 891 h 934"/>
                <a:gd name="T24" fmla="*/ 179 w 860"/>
                <a:gd name="T25" fmla="*/ 923 h 934"/>
                <a:gd name="T26" fmla="*/ 187 w 860"/>
                <a:gd name="T27" fmla="*/ 866 h 934"/>
                <a:gd name="T28" fmla="*/ 205 w 860"/>
                <a:gd name="T29" fmla="*/ 813 h 934"/>
                <a:gd name="T30" fmla="*/ 188 w 860"/>
                <a:gd name="T31" fmla="*/ 832 h 934"/>
                <a:gd name="T32" fmla="*/ 183 w 860"/>
                <a:gd name="T33" fmla="*/ 849 h 934"/>
                <a:gd name="T34" fmla="*/ 235 w 860"/>
                <a:gd name="T35" fmla="*/ 713 h 934"/>
                <a:gd name="T36" fmla="*/ 219 w 860"/>
                <a:gd name="T37" fmla="*/ 723 h 934"/>
                <a:gd name="T38" fmla="*/ 217 w 860"/>
                <a:gd name="T39" fmla="*/ 675 h 934"/>
                <a:gd name="T40" fmla="*/ 226 w 860"/>
                <a:gd name="T41" fmla="*/ 654 h 934"/>
                <a:gd name="T42" fmla="*/ 240 w 860"/>
                <a:gd name="T43" fmla="*/ 616 h 934"/>
                <a:gd name="T44" fmla="*/ 229 w 860"/>
                <a:gd name="T45" fmla="*/ 584 h 934"/>
                <a:gd name="T46" fmla="*/ 208 w 860"/>
                <a:gd name="T47" fmla="*/ 590 h 934"/>
                <a:gd name="T48" fmla="*/ 174 w 860"/>
                <a:gd name="T49" fmla="*/ 636 h 934"/>
                <a:gd name="T50" fmla="*/ 130 w 860"/>
                <a:gd name="T51" fmla="*/ 676 h 934"/>
                <a:gd name="T52" fmla="*/ 132 w 860"/>
                <a:gd name="T53" fmla="*/ 665 h 934"/>
                <a:gd name="T54" fmla="*/ 106 w 860"/>
                <a:gd name="T55" fmla="*/ 682 h 934"/>
                <a:gd name="T56" fmla="*/ 72 w 860"/>
                <a:gd name="T57" fmla="*/ 735 h 934"/>
                <a:gd name="T58" fmla="*/ 29 w 860"/>
                <a:gd name="T59" fmla="*/ 822 h 934"/>
                <a:gd name="T60" fmla="*/ 17 w 860"/>
                <a:gd name="T61" fmla="*/ 876 h 934"/>
                <a:gd name="T62" fmla="*/ 0 w 860"/>
                <a:gd name="T63" fmla="*/ 929 h 934"/>
                <a:gd name="T64" fmla="*/ 54 w 860"/>
                <a:gd name="T65" fmla="*/ 694 h 934"/>
                <a:gd name="T66" fmla="*/ 145 w 860"/>
                <a:gd name="T67" fmla="*/ 487 h 934"/>
                <a:gd name="T68" fmla="*/ 163 w 860"/>
                <a:gd name="T69" fmla="*/ 431 h 934"/>
                <a:gd name="T70" fmla="*/ 219 w 860"/>
                <a:gd name="T71" fmla="*/ 302 h 934"/>
                <a:gd name="T72" fmla="*/ 376 w 860"/>
                <a:gd name="T73" fmla="*/ 166 h 934"/>
                <a:gd name="T74" fmla="*/ 392 w 860"/>
                <a:gd name="T75" fmla="*/ 144 h 934"/>
                <a:gd name="T76" fmla="*/ 416 w 860"/>
                <a:gd name="T77" fmla="*/ 144 h 934"/>
                <a:gd name="T78" fmla="*/ 459 w 860"/>
                <a:gd name="T79" fmla="*/ 112 h 934"/>
                <a:gd name="T80" fmla="*/ 489 w 860"/>
                <a:gd name="T81" fmla="*/ 94 h 934"/>
                <a:gd name="T82" fmla="*/ 496 w 860"/>
                <a:gd name="T83" fmla="*/ 88 h 934"/>
                <a:gd name="T84" fmla="*/ 520 w 860"/>
                <a:gd name="T85" fmla="*/ 62 h 934"/>
                <a:gd name="T86" fmla="*/ 590 w 860"/>
                <a:gd name="T87" fmla="*/ 22 h 934"/>
                <a:gd name="T88" fmla="*/ 655 w 860"/>
                <a:gd name="T89" fmla="*/ 32 h 934"/>
                <a:gd name="T90" fmla="*/ 766 w 860"/>
                <a:gd name="T91" fmla="*/ 43 h 934"/>
                <a:gd name="T92" fmla="*/ 778 w 860"/>
                <a:gd name="T93" fmla="*/ 48 h 934"/>
                <a:gd name="T94" fmla="*/ 780 w 860"/>
                <a:gd name="T95" fmla="*/ 49 h 934"/>
                <a:gd name="T96" fmla="*/ 794 w 860"/>
                <a:gd name="T97" fmla="*/ 69 h 934"/>
                <a:gd name="T98" fmla="*/ 769 w 860"/>
                <a:gd name="T99" fmla="*/ 146 h 934"/>
                <a:gd name="T100" fmla="*/ 781 w 860"/>
                <a:gd name="T101" fmla="*/ 212 h 934"/>
                <a:gd name="T102" fmla="*/ 802 w 860"/>
                <a:gd name="T103" fmla="*/ 227 h 934"/>
                <a:gd name="T104" fmla="*/ 853 w 860"/>
                <a:gd name="T105" fmla="*/ 250 h 934"/>
                <a:gd name="T106" fmla="*/ 848 w 860"/>
                <a:gd name="T107" fmla="*/ 329 h 934"/>
                <a:gd name="T108" fmla="*/ 692 w 860"/>
                <a:gd name="T109" fmla="*/ 458 h 934"/>
                <a:gd name="T110" fmla="*/ 574 w 860"/>
                <a:gd name="T111" fmla="*/ 519 h 934"/>
                <a:gd name="T112" fmla="*/ 437 w 860"/>
                <a:gd name="T113" fmla="*/ 663 h 934"/>
                <a:gd name="T114" fmla="*/ 385 w 860"/>
                <a:gd name="T115" fmla="*/ 7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0" h="934">
                  <a:moveTo>
                    <a:pt x="367" y="757"/>
                  </a:moveTo>
                  <a:cubicBezTo>
                    <a:pt x="364" y="763"/>
                    <a:pt x="361" y="768"/>
                    <a:pt x="357" y="772"/>
                  </a:cubicBezTo>
                  <a:cubicBezTo>
                    <a:pt x="354" y="776"/>
                    <a:pt x="351" y="779"/>
                    <a:pt x="348" y="779"/>
                  </a:cubicBezTo>
                  <a:cubicBezTo>
                    <a:pt x="341" y="781"/>
                    <a:pt x="333" y="783"/>
                    <a:pt x="326" y="787"/>
                  </a:cubicBezTo>
                  <a:cubicBezTo>
                    <a:pt x="319" y="791"/>
                    <a:pt x="313" y="795"/>
                    <a:pt x="307" y="801"/>
                  </a:cubicBezTo>
                  <a:cubicBezTo>
                    <a:pt x="301" y="806"/>
                    <a:pt x="296" y="813"/>
                    <a:pt x="292" y="821"/>
                  </a:cubicBezTo>
                  <a:cubicBezTo>
                    <a:pt x="290" y="825"/>
                    <a:pt x="288" y="829"/>
                    <a:pt x="286" y="833"/>
                  </a:cubicBezTo>
                  <a:cubicBezTo>
                    <a:pt x="284" y="838"/>
                    <a:pt x="283" y="843"/>
                    <a:pt x="282" y="848"/>
                  </a:cubicBezTo>
                  <a:cubicBezTo>
                    <a:pt x="273" y="843"/>
                    <a:pt x="266" y="848"/>
                    <a:pt x="259" y="853"/>
                  </a:cubicBezTo>
                  <a:cubicBezTo>
                    <a:pt x="253" y="863"/>
                    <a:pt x="249" y="877"/>
                    <a:pt x="245" y="891"/>
                  </a:cubicBezTo>
                  <a:cubicBezTo>
                    <a:pt x="243" y="898"/>
                    <a:pt x="242" y="905"/>
                    <a:pt x="241" y="912"/>
                  </a:cubicBezTo>
                  <a:cubicBezTo>
                    <a:pt x="240" y="916"/>
                    <a:pt x="239" y="919"/>
                    <a:pt x="239" y="922"/>
                  </a:cubicBezTo>
                  <a:cubicBezTo>
                    <a:pt x="238" y="926"/>
                    <a:pt x="237" y="929"/>
                    <a:pt x="237" y="932"/>
                  </a:cubicBezTo>
                  <a:cubicBezTo>
                    <a:pt x="236" y="927"/>
                    <a:pt x="235" y="922"/>
                    <a:pt x="236" y="918"/>
                  </a:cubicBezTo>
                  <a:cubicBezTo>
                    <a:pt x="236" y="914"/>
                    <a:pt x="237" y="910"/>
                    <a:pt x="238" y="906"/>
                  </a:cubicBezTo>
                  <a:cubicBezTo>
                    <a:pt x="237" y="900"/>
                    <a:pt x="233" y="903"/>
                    <a:pt x="228" y="905"/>
                  </a:cubicBezTo>
                  <a:cubicBezTo>
                    <a:pt x="224" y="907"/>
                    <a:pt x="220" y="910"/>
                    <a:pt x="218" y="905"/>
                  </a:cubicBezTo>
                  <a:cubicBezTo>
                    <a:pt x="218" y="896"/>
                    <a:pt x="221" y="885"/>
                    <a:pt x="224" y="876"/>
                  </a:cubicBezTo>
                  <a:cubicBezTo>
                    <a:pt x="228" y="866"/>
                    <a:pt x="232" y="856"/>
                    <a:pt x="235" y="848"/>
                  </a:cubicBezTo>
                  <a:cubicBezTo>
                    <a:pt x="226" y="844"/>
                    <a:pt x="226" y="844"/>
                    <a:pt x="226" y="844"/>
                  </a:cubicBezTo>
                  <a:cubicBezTo>
                    <a:pt x="224" y="850"/>
                    <a:pt x="222" y="855"/>
                    <a:pt x="220" y="860"/>
                  </a:cubicBezTo>
                  <a:cubicBezTo>
                    <a:pt x="219" y="866"/>
                    <a:pt x="217" y="871"/>
                    <a:pt x="216" y="876"/>
                  </a:cubicBezTo>
                  <a:cubicBezTo>
                    <a:pt x="215" y="878"/>
                    <a:pt x="215" y="881"/>
                    <a:pt x="214" y="883"/>
                  </a:cubicBezTo>
                  <a:cubicBezTo>
                    <a:pt x="213" y="886"/>
                    <a:pt x="212" y="889"/>
                    <a:pt x="212" y="891"/>
                  </a:cubicBezTo>
                  <a:cubicBezTo>
                    <a:pt x="210" y="897"/>
                    <a:pt x="209" y="902"/>
                    <a:pt x="207" y="909"/>
                  </a:cubicBezTo>
                  <a:cubicBezTo>
                    <a:pt x="197" y="931"/>
                    <a:pt x="182" y="934"/>
                    <a:pt x="179" y="923"/>
                  </a:cubicBezTo>
                  <a:cubicBezTo>
                    <a:pt x="179" y="914"/>
                    <a:pt x="180" y="904"/>
                    <a:pt x="181" y="894"/>
                  </a:cubicBezTo>
                  <a:cubicBezTo>
                    <a:pt x="182" y="885"/>
                    <a:pt x="185" y="875"/>
                    <a:pt x="187" y="866"/>
                  </a:cubicBezTo>
                  <a:cubicBezTo>
                    <a:pt x="190" y="856"/>
                    <a:pt x="193" y="847"/>
                    <a:pt x="196" y="838"/>
                  </a:cubicBezTo>
                  <a:cubicBezTo>
                    <a:pt x="199" y="829"/>
                    <a:pt x="202" y="821"/>
                    <a:pt x="205" y="813"/>
                  </a:cubicBezTo>
                  <a:cubicBezTo>
                    <a:pt x="202" y="821"/>
                    <a:pt x="198" y="818"/>
                    <a:pt x="193" y="816"/>
                  </a:cubicBezTo>
                  <a:cubicBezTo>
                    <a:pt x="192" y="820"/>
                    <a:pt x="190" y="826"/>
                    <a:pt x="188" y="832"/>
                  </a:cubicBezTo>
                  <a:cubicBezTo>
                    <a:pt x="187" y="835"/>
                    <a:pt x="186" y="839"/>
                    <a:pt x="185" y="841"/>
                  </a:cubicBezTo>
                  <a:cubicBezTo>
                    <a:pt x="184" y="844"/>
                    <a:pt x="184" y="847"/>
                    <a:pt x="183" y="849"/>
                  </a:cubicBezTo>
                  <a:cubicBezTo>
                    <a:pt x="190" y="824"/>
                    <a:pt x="198" y="801"/>
                    <a:pt x="206" y="780"/>
                  </a:cubicBezTo>
                  <a:cubicBezTo>
                    <a:pt x="215" y="758"/>
                    <a:pt x="224" y="736"/>
                    <a:pt x="235" y="713"/>
                  </a:cubicBezTo>
                  <a:cubicBezTo>
                    <a:pt x="226" y="707"/>
                    <a:pt x="226" y="707"/>
                    <a:pt x="226" y="707"/>
                  </a:cubicBezTo>
                  <a:cubicBezTo>
                    <a:pt x="219" y="723"/>
                    <a:pt x="219" y="723"/>
                    <a:pt x="219" y="723"/>
                  </a:cubicBezTo>
                  <a:cubicBezTo>
                    <a:pt x="215" y="720"/>
                    <a:pt x="206" y="715"/>
                    <a:pt x="202" y="712"/>
                  </a:cubicBezTo>
                  <a:cubicBezTo>
                    <a:pt x="206" y="701"/>
                    <a:pt x="211" y="688"/>
                    <a:pt x="217" y="675"/>
                  </a:cubicBezTo>
                  <a:cubicBezTo>
                    <a:pt x="218" y="671"/>
                    <a:pt x="220" y="668"/>
                    <a:pt x="221" y="664"/>
                  </a:cubicBezTo>
                  <a:cubicBezTo>
                    <a:pt x="223" y="661"/>
                    <a:pt x="224" y="657"/>
                    <a:pt x="226" y="654"/>
                  </a:cubicBezTo>
                  <a:cubicBezTo>
                    <a:pt x="229" y="647"/>
                    <a:pt x="232" y="640"/>
                    <a:pt x="234" y="634"/>
                  </a:cubicBezTo>
                  <a:cubicBezTo>
                    <a:pt x="237" y="628"/>
                    <a:pt x="239" y="621"/>
                    <a:pt x="240" y="616"/>
                  </a:cubicBezTo>
                  <a:cubicBezTo>
                    <a:pt x="242" y="610"/>
                    <a:pt x="242" y="605"/>
                    <a:pt x="242" y="601"/>
                  </a:cubicBezTo>
                  <a:cubicBezTo>
                    <a:pt x="242" y="592"/>
                    <a:pt x="238" y="585"/>
                    <a:pt x="229" y="584"/>
                  </a:cubicBezTo>
                  <a:cubicBezTo>
                    <a:pt x="220" y="599"/>
                    <a:pt x="220" y="599"/>
                    <a:pt x="220" y="599"/>
                  </a:cubicBezTo>
                  <a:cubicBezTo>
                    <a:pt x="216" y="596"/>
                    <a:pt x="208" y="590"/>
                    <a:pt x="208" y="590"/>
                  </a:cubicBezTo>
                  <a:cubicBezTo>
                    <a:pt x="203" y="597"/>
                    <a:pt x="197" y="604"/>
                    <a:pt x="191" y="612"/>
                  </a:cubicBezTo>
                  <a:cubicBezTo>
                    <a:pt x="186" y="619"/>
                    <a:pt x="180" y="628"/>
                    <a:pt x="174" y="636"/>
                  </a:cubicBezTo>
                  <a:cubicBezTo>
                    <a:pt x="163" y="652"/>
                    <a:pt x="153" y="669"/>
                    <a:pt x="143" y="684"/>
                  </a:cubicBezTo>
                  <a:cubicBezTo>
                    <a:pt x="143" y="684"/>
                    <a:pt x="135" y="679"/>
                    <a:pt x="130" y="676"/>
                  </a:cubicBezTo>
                  <a:cubicBezTo>
                    <a:pt x="134" y="667"/>
                    <a:pt x="138" y="659"/>
                    <a:pt x="142" y="651"/>
                  </a:cubicBezTo>
                  <a:cubicBezTo>
                    <a:pt x="139" y="657"/>
                    <a:pt x="136" y="662"/>
                    <a:pt x="132" y="665"/>
                  </a:cubicBezTo>
                  <a:cubicBezTo>
                    <a:pt x="129" y="669"/>
                    <a:pt x="126" y="672"/>
                    <a:pt x="123" y="673"/>
                  </a:cubicBezTo>
                  <a:cubicBezTo>
                    <a:pt x="116" y="677"/>
                    <a:pt x="110" y="679"/>
                    <a:pt x="106" y="682"/>
                  </a:cubicBezTo>
                  <a:cubicBezTo>
                    <a:pt x="99" y="686"/>
                    <a:pt x="93" y="692"/>
                    <a:pt x="87" y="702"/>
                  </a:cubicBezTo>
                  <a:cubicBezTo>
                    <a:pt x="82" y="711"/>
                    <a:pt x="76" y="722"/>
                    <a:pt x="72" y="735"/>
                  </a:cubicBezTo>
                  <a:cubicBezTo>
                    <a:pt x="62" y="761"/>
                    <a:pt x="54" y="791"/>
                    <a:pt x="45" y="819"/>
                  </a:cubicBezTo>
                  <a:cubicBezTo>
                    <a:pt x="42" y="828"/>
                    <a:pt x="33" y="824"/>
                    <a:pt x="29" y="822"/>
                  </a:cubicBezTo>
                  <a:cubicBezTo>
                    <a:pt x="28" y="832"/>
                    <a:pt x="26" y="841"/>
                    <a:pt x="24" y="850"/>
                  </a:cubicBezTo>
                  <a:cubicBezTo>
                    <a:pt x="22" y="859"/>
                    <a:pt x="19" y="867"/>
                    <a:pt x="17" y="876"/>
                  </a:cubicBezTo>
                  <a:cubicBezTo>
                    <a:pt x="14" y="884"/>
                    <a:pt x="11" y="892"/>
                    <a:pt x="8" y="901"/>
                  </a:cubicBezTo>
                  <a:cubicBezTo>
                    <a:pt x="6" y="910"/>
                    <a:pt x="3" y="919"/>
                    <a:pt x="0" y="929"/>
                  </a:cubicBezTo>
                  <a:cubicBezTo>
                    <a:pt x="2" y="886"/>
                    <a:pt x="8" y="844"/>
                    <a:pt x="18" y="805"/>
                  </a:cubicBezTo>
                  <a:cubicBezTo>
                    <a:pt x="27" y="766"/>
                    <a:pt x="40" y="729"/>
                    <a:pt x="54" y="694"/>
                  </a:cubicBezTo>
                  <a:cubicBezTo>
                    <a:pt x="68" y="658"/>
                    <a:pt x="84" y="624"/>
                    <a:pt x="100" y="590"/>
                  </a:cubicBezTo>
                  <a:cubicBezTo>
                    <a:pt x="115" y="556"/>
                    <a:pt x="131" y="522"/>
                    <a:pt x="145" y="487"/>
                  </a:cubicBezTo>
                  <a:cubicBezTo>
                    <a:pt x="155" y="471"/>
                    <a:pt x="138" y="469"/>
                    <a:pt x="148" y="454"/>
                  </a:cubicBezTo>
                  <a:cubicBezTo>
                    <a:pt x="153" y="446"/>
                    <a:pt x="158" y="439"/>
                    <a:pt x="163" y="431"/>
                  </a:cubicBezTo>
                  <a:cubicBezTo>
                    <a:pt x="150" y="432"/>
                    <a:pt x="147" y="418"/>
                    <a:pt x="152" y="411"/>
                  </a:cubicBezTo>
                  <a:cubicBezTo>
                    <a:pt x="171" y="373"/>
                    <a:pt x="194" y="335"/>
                    <a:pt x="219" y="302"/>
                  </a:cubicBezTo>
                  <a:cubicBezTo>
                    <a:pt x="245" y="269"/>
                    <a:pt x="274" y="241"/>
                    <a:pt x="306" y="222"/>
                  </a:cubicBezTo>
                  <a:cubicBezTo>
                    <a:pt x="328" y="206"/>
                    <a:pt x="351" y="191"/>
                    <a:pt x="376" y="166"/>
                  </a:cubicBezTo>
                  <a:cubicBezTo>
                    <a:pt x="373" y="163"/>
                    <a:pt x="373" y="163"/>
                    <a:pt x="369" y="159"/>
                  </a:cubicBezTo>
                  <a:cubicBezTo>
                    <a:pt x="376" y="166"/>
                    <a:pt x="382" y="147"/>
                    <a:pt x="392" y="144"/>
                  </a:cubicBezTo>
                  <a:cubicBezTo>
                    <a:pt x="396" y="148"/>
                    <a:pt x="396" y="148"/>
                    <a:pt x="399" y="152"/>
                  </a:cubicBezTo>
                  <a:cubicBezTo>
                    <a:pt x="403" y="156"/>
                    <a:pt x="409" y="150"/>
                    <a:pt x="416" y="144"/>
                  </a:cubicBezTo>
                  <a:cubicBezTo>
                    <a:pt x="419" y="147"/>
                    <a:pt x="419" y="147"/>
                    <a:pt x="423" y="151"/>
                  </a:cubicBezTo>
                  <a:cubicBezTo>
                    <a:pt x="432" y="136"/>
                    <a:pt x="453" y="132"/>
                    <a:pt x="459" y="112"/>
                  </a:cubicBezTo>
                  <a:cubicBezTo>
                    <a:pt x="462" y="116"/>
                    <a:pt x="462" y="116"/>
                    <a:pt x="466" y="120"/>
                  </a:cubicBezTo>
                  <a:cubicBezTo>
                    <a:pt x="469" y="111"/>
                    <a:pt x="489" y="107"/>
                    <a:pt x="489" y="94"/>
                  </a:cubicBezTo>
                  <a:cubicBezTo>
                    <a:pt x="493" y="97"/>
                    <a:pt x="493" y="97"/>
                    <a:pt x="496" y="101"/>
                  </a:cubicBezTo>
                  <a:cubicBezTo>
                    <a:pt x="493" y="97"/>
                    <a:pt x="489" y="94"/>
                    <a:pt x="496" y="88"/>
                  </a:cubicBezTo>
                  <a:cubicBezTo>
                    <a:pt x="506" y="80"/>
                    <a:pt x="512" y="73"/>
                    <a:pt x="516" y="69"/>
                  </a:cubicBezTo>
                  <a:cubicBezTo>
                    <a:pt x="519" y="64"/>
                    <a:pt x="520" y="62"/>
                    <a:pt x="520" y="62"/>
                  </a:cubicBezTo>
                  <a:cubicBezTo>
                    <a:pt x="530" y="54"/>
                    <a:pt x="547" y="43"/>
                    <a:pt x="561" y="34"/>
                  </a:cubicBezTo>
                  <a:cubicBezTo>
                    <a:pt x="576" y="26"/>
                    <a:pt x="588" y="20"/>
                    <a:pt x="590" y="22"/>
                  </a:cubicBezTo>
                  <a:cubicBezTo>
                    <a:pt x="601" y="7"/>
                    <a:pt x="618" y="14"/>
                    <a:pt x="629" y="0"/>
                  </a:cubicBezTo>
                  <a:cubicBezTo>
                    <a:pt x="639" y="12"/>
                    <a:pt x="634" y="34"/>
                    <a:pt x="655" y="32"/>
                  </a:cubicBezTo>
                  <a:cubicBezTo>
                    <a:pt x="674" y="28"/>
                    <a:pt x="712" y="30"/>
                    <a:pt x="744" y="37"/>
                  </a:cubicBezTo>
                  <a:cubicBezTo>
                    <a:pt x="752" y="39"/>
                    <a:pt x="759" y="41"/>
                    <a:pt x="766" y="43"/>
                  </a:cubicBezTo>
                  <a:cubicBezTo>
                    <a:pt x="770" y="45"/>
                    <a:pt x="773" y="46"/>
                    <a:pt x="776" y="47"/>
                  </a:cubicBezTo>
                  <a:cubicBezTo>
                    <a:pt x="777" y="47"/>
                    <a:pt x="777" y="48"/>
                    <a:pt x="778" y="48"/>
                  </a:cubicBezTo>
                  <a:cubicBezTo>
                    <a:pt x="778" y="48"/>
                    <a:pt x="779" y="48"/>
                    <a:pt x="779" y="48"/>
                  </a:cubicBezTo>
                  <a:cubicBezTo>
                    <a:pt x="779" y="49"/>
                    <a:pt x="780" y="49"/>
                    <a:pt x="780" y="49"/>
                  </a:cubicBezTo>
                  <a:cubicBezTo>
                    <a:pt x="781" y="50"/>
                    <a:pt x="783" y="50"/>
                    <a:pt x="784" y="51"/>
                  </a:cubicBezTo>
                  <a:cubicBezTo>
                    <a:pt x="793" y="57"/>
                    <a:pt x="798" y="63"/>
                    <a:pt x="794" y="69"/>
                  </a:cubicBezTo>
                  <a:cubicBezTo>
                    <a:pt x="793" y="75"/>
                    <a:pt x="787" y="91"/>
                    <a:pt x="781" y="107"/>
                  </a:cubicBezTo>
                  <a:cubicBezTo>
                    <a:pt x="775" y="123"/>
                    <a:pt x="770" y="140"/>
                    <a:pt x="769" y="146"/>
                  </a:cubicBezTo>
                  <a:cubicBezTo>
                    <a:pt x="766" y="148"/>
                    <a:pt x="766" y="161"/>
                    <a:pt x="768" y="175"/>
                  </a:cubicBezTo>
                  <a:cubicBezTo>
                    <a:pt x="770" y="189"/>
                    <a:pt x="775" y="205"/>
                    <a:pt x="781" y="212"/>
                  </a:cubicBezTo>
                  <a:cubicBezTo>
                    <a:pt x="775" y="217"/>
                    <a:pt x="768" y="222"/>
                    <a:pt x="772" y="226"/>
                  </a:cubicBezTo>
                  <a:cubicBezTo>
                    <a:pt x="778" y="234"/>
                    <a:pt x="790" y="232"/>
                    <a:pt x="802" y="227"/>
                  </a:cubicBezTo>
                  <a:cubicBezTo>
                    <a:pt x="813" y="223"/>
                    <a:pt x="826" y="216"/>
                    <a:pt x="834" y="213"/>
                  </a:cubicBezTo>
                  <a:cubicBezTo>
                    <a:pt x="847" y="217"/>
                    <a:pt x="853" y="238"/>
                    <a:pt x="853" y="250"/>
                  </a:cubicBezTo>
                  <a:cubicBezTo>
                    <a:pt x="853" y="250"/>
                    <a:pt x="857" y="264"/>
                    <a:pt x="859" y="281"/>
                  </a:cubicBezTo>
                  <a:cubicBezTo>
                    <a:pt x="860" y="298"/>
                    <a:pt x="859" y="318"/>
                    <a:pt x="848" y="329"/>
                  </a:cubicBezTo>
                  <a:cubicBezTo>
                    <a:pt x="826" y="352"/>
                    <a:pt x="801" y="376"/>
                    <a:pt x="774" y="398"/>
                  </a:cubicBezTo>
                  <a:cubicBezTo>
                    <a:pt x="748" y="421"/>
                    <a:pt x="720" y="442"/>
                    <a:pt x="692" y="458"/>
                  </a:cubicBezTo>
                  <a:cubicBezTo>
                    <a:pt x="683" y="459"/>
                    <a:pt x="664" y="462"/>
                    <a:pt x="655" y="464"/>
                  </a:cubicBezTo>
                  <a:cubicBezTo>
                    <a:pt x="627" y="479"/>
                    <a:pt x="600" y="498"/>
                    <a:pt x="574" y="519"/>
                  </a:cubicBezTo>
                  <a:cubicBezTo>
                    <a:pt x="549" y="540"/>
                    <a:pt x="525" y="563"/>
                    <a:pt x="502" y="587"/>
                  </a:cubicBezTo>
                  <a:cubicBezTo>
                    <a:pt x="479" y="612"/>
                    <a:pt x="458" y="637"/>
                    <a:pt x="437" y="663"/>
                  </a:cubicBezTo>
                  <a:cubicBezTo>
                    <a:pt x="416" y="689"/>
                    <a:pt x="395" y="715"/>
                    <a:pt x="374" y="740"/>
                  </a:cubicBezTo>
                  <a:cubicBezTo>
                    <a:pt x="378" y="734"/>
                    <a:pt x="381" y="727"/>
                    <a:pt x="385" y="720"/>
                  </a:cubicBezTo>
                  <a:cubicBezTo>
                    <a:pt x="379" y="730"/>
                    <a:pt x="373" y="745"/>
                    <a:pt x="367" y="757"/>
                  </a:cubicBez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矩形 27"/>
            <p:cNvSpPr/>
            <p:nvPr/>
          </p:nvSpPr>
          <p:spPr>
            <a:xfrm>
              <a:off x="7513" y="875"/>
              <a:ext cx="5826" cy="6350"/>
            </a:xfrm>
            <a:prstGeom prst="rect">
              <a:avLst/>
            </a:prstGeom>
            <a:solidFill>
              <a:schemeClr val="tx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a:p>
          </p:txBody>
        </p:sp>
      </p:grpSp>
      <p:grpSp>
        <p:nvGrpSpPr>
          <p:cNvPr id="39" name="组合 38"/>
          <p:cNvGrpSpPr/>
          <p:nvPr/>
        </p:nvGrpSpPr>
        <p:grpSpPr>
          <a:xfrm>
            <a:off x="876300" y="1200150"/>
            <a:ext cx="5728970" cy="299720"/>
            <a:chOff x="1380" y="1890"/>
            <a:chExt cx="9022" cy="472"/>
          </a:xfrm>
        </p:grpSpPr>
        <p:grpSp>
          <p:nvGrpSpPr>
            <p:cNvPr id="21" name="组合 20"/>
            <p:cNvGrpSpPr/>
            <p:nvPr/>
          </p:nvGrpSpPr>
          <p:grpSpPr>
            <a:xfrm rot="0">
              <a:off x="1380" y="1890"/>
              <a:ext cx="472" cy="472"/>
              <a:chOff x="0" y="-1830602"/>
              <a:chExt cx="767929" cy="767929"/>
            </a:xfrm>
          </p:grpSpPr>
          <p:sp>
            <p:nvSpPr>
              <p:cNvPr id="25" name="任意多边形: 形状 24"/>
              <p:cNvSpPr/>
              <p:nvPr/>
            </p:nvSpPr>
            <p:spPr>
              <a:xfrm>
                <a:off x="0" y="-1830602"/>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sz="1600"/>
              </a:p>
            </p:txBody>
          </p:sp>
          <p:sp>
            <p:nvSpPr>
              <p:cNvPr id="26" name="任意多边形: 形状 25"/>
              <p:cNvSpPr/>
              <p:nvPr/>
            </p:nvSpPr>
            <p:spPr>
              <a:xfrm>
                <a:off x="234638" y="-1603268"/>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1600"/>
              </a:p>
            </p:txBody>
          </p:sp>
        </p:grpSp>
        <p:sp>
          <p:nvSpPr>
            <p:cNvPr id="24" name="矩形 23"/>
            <p:cNvSpPr/>
            <p:nvPr/>
          </p:nvSpPr>
          <p:spPr>
            <a:xfrm>
              <a:off x="1865" y="1978"/>
              <a:ext cx="8537" cy="297"/>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适应性需求：本网站应适应各种不同尺寸的电脑</a:t>
              </a:r>
              <a:endParaRPr lang="zh-CN" altLang="en-US" sz="1200" kern="1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38" name="组合 37"/>
          <p:cNvGrpSpPr/>
          <p:nvPr/>
        </p:nvGrpSpPr>
        <p:grpSpPr>
          <a:xfrm>
            <a:off x="876300" y="1829435"/>
            <a:ext cx="5720715" cy="299720"/>
            <a:chOff x="1380" y="2819"/>
            <a:chExt cx="9009" cy="472"/>
          </a:xfrm>
        </p:grpSpPr>
        <p:grpSp>
          <p:nvGrpSpPr>
            <p:cNvPr id="15" name="组合 14"/>
            <p:cNvGrpSpPr/>
            <p:nvPr/>
          </p:nvGrpSpPr>
          <p:grpSpPr>
            <a:xfrm rot="0">
              <a:off x="1380" y="2819"/>
              <a:ext cx="472" cy="472"/>
              <a:chOff x="0" y="0"/>
              <a:chExt cx="767929" cy="767929"/>
            </a:xfrm>
          </p:grpSpPr>
          <p:sp>
            <p:nvSpPr>
              <p:cNvPr id="1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2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2" name="矩形 1"/>
            <p:cNvSpPr/>
            <p:nvPr/>
          </p:nvSpPr>
          <p:spPr>
            <a:xfrm>
              <a:off x="1852" y="2906"/>
              <a:ext cx="8537" cy="297"/>
            </a:xfrm>
            <a:prstGeom prst="rect">
              <a:avLst/>
            </a:prstGeom>
          </p:spPr>
          <p:txBody>
            <a:bodyPr wrap="square" lIns="144000" tIns="0" rIns="144000" bIns="0" anchor="t"/>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环境需求：本网站需要在联网环境下的电脑浏览器上运行</a:t>
              </a:r>
              <a:endParaRPr lang="zh-CN" altLang="en-US" sz="1200" kern="100" dirty="0">
                <a:latin typeface="微软雅黑" panose="020B0503020204020204" pitchFamily="34" charset="-122"/>
                <a:ea typeface="微软雅黑" panose="020B0503020204020204" pitchFamily="34" charset="-122"/>
                <a:sym typeface="+mn-ea"/>
              </a:endParaRPr>
            </a:p>
          </p:txBody>
        </p:sp>
      </p:grpSp>
      <p:grpSp>
        <p:nvGrpSpPr>
          <p:cNvPr id="37" name="组合 36"/>
          <p:cNvGrpSpPr/>
          <p:nvPr/>
        </p:nvGrpSpPr>
        <p:grpSpPr>
          <a:xfrm>
            <a:off x="876300" y="2458720"/>
            <a:ext cx="5728970" cy="397510"/>
            <a:chOff x="1380" y="3737"/>
            <a:chExt cx="9022" cy="626"/>
          </a:xfrm>
        </p:grpSpPr>
        <p:grpSp>
          <p:nvGrpSpPr>
            <p:cNvPr id="9" name="组合 8"/>
            <p:cNvGrpSpPr/>
            <p:nvPr/>
          </p:nvGrpSpPr>
          <p:grpSpPr>
            <a:xfrm rot="0">
              <a:off x="1380" y="3814"/>
              <a:ext cx="472" cy="472"/>
              <a:chOff x="0" y="1855026"/>
              <a:chExt cx="767929" cy="767929"/>
            </a:xfrm>
          </p:grpSpPr>
          <p:sp>
            <p:nvSpPr>
              <p:cNvPr id="13" name="任意多边形: 形状 12"/>
              <p:cNvSpPr/>
              <p:nvPr/>
            </p:nvSpPr>
            <p:spPr>
              <a:xfrm>
                <a:off x="0" y="1855026"/>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14" name="任意多边形: 形状 13"/>
              <p:cNvSpPr/>
              <p:nvPr/>
            </p:nvSpPr>
            <p:spPr>
              <a:xfrm>
                <a:off x="234638" y="2082360"/>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3" name="矩形 2"/>
            <p:cNvSpPr/>
            <p:nvPr/>
          </p:nvSpPr>
          <p:spPr>
            <a:xfrm>
              <a:off x="1865" y="3737"/>
              <a:ext cx="8537" cy="626"/>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硬件需求：可以联网、有浏览器的电脑，可正常使用的键盘，可正常使用的鼠标，主频在1.5GHz</a:t>
              </a:r>
              <a:r>
                <a:rPr lang="en-US" altLang="zh-CN" sz="1200" kern="100" dirty="0">
                  <a:latin typeface="微软雅黑" panose="020B0503020204020204" pitchFamily="34" charset="-122"/>
                  <a:ea typeface="微软雅黑" panose="020B0503020204020204" pitchFamily="34" charset="-122"/>
                  <a:sym typeface="+mn-ea"/>
                </a:rPr>
                <a:t>-</a:t>
              </a:r>
              <a:r>
                <a:rPr lang="zh-CN" altLang="en-US" sz="1200" kern="100" dirty="0">
                  <a:latin typeface="微软雅黑" panose="020B0503020204020204" pitchFamily="34" charset="-122"/>
                  <a:ea typeface="微软雅黑" panose="020B0503020204020204" pitchFamily="34" charset="-122"/>
                  <a:sym typeface="+mn-ea"/>
                </a:rPr>
                <a:t>2.6GHz之间的CPU，容量2G以上的内存</a:t>
              </a:r>
              <a:endParaRPr lang="zh-CN" altLang="en-US" sz="1200" kern="100" dirty="0">
                <a:latin typeface="微软雅黑" panose="020B0503020204020204" pitchFamily="34" charset="-122"/>
                <a:ea typeface="微软雅黑" panose="020B0503020204020204" pitchFamily="34" charset="-122"/>
                <a:sym typeface="+mn-ea"/>
              </a:endParaRPr>
            </a:p>
          </p:txBody>
        </p:sp>
      </p:grpSp>
      <p:grpSp>
        <p:nvGrpSpPr>
          <p:cNvPr id="35" name="组合 34"/>
          <p:cNvGrpSpPr/>
          <p:nvPr/>
        </p:nvGrpSpPr>
        <p:grpSpPr>
          <a:xfrm>
            <a:off x="876300" y="3185795"/>
            <a:ext cx="5720715" cy="299720"/>
            <a:chOff x="1380" y="4888"/>
            <a:chExt cx="9009" cy="472"/>
          </a:xfrm>
        </p:grpSpPr>
        <p:sp>
          <p:nvSpPr>
            <p:cNvPr id="10" name="矩形 9"/>
            <p:cNvSpPr/>
            <p:nvPr/>
          </p:nvSpPr>
          <p:spPr>
            <a:xfrm>
              <a:off x="1852" y="4976"/>
              <a:ext cx="8537" cy="296"/>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任意一款浏览器（如Google Chrome，Firefox，360等）</a:t>
              </a:r>
              <a:endParaRPr lang="zh-CN" altLang="en-US" sz="1200" kern="100" dirty="0">
                <a:latin typeface="微软雅黑" panose="020B0503020204020204" pitchFamily="34" charset="-122"/>
                <a:ea typeface="微软雅黑" panose="020B0503020204020204" pitchFamily="34" charset="-122"/>
                <a:sym typeface="+mn-ea"/>
              </a:endParaRPr>
            </a:p>
          </p:txBody>
        </p:sp>
        <p:grpSp>
          <p:nvGrpSpPr>
            <p:cNvPr id="23" name="组合 22"/>
            <p:cNvGrpSpPr/>
            <p:nvPr/>
          </p:nvGrpSpPr>
          <p:grpSpPr>
            <a:xfrm rot="0">
              <a:off x="1380" y="4888"/>
              <a:ext cx="472" cy="472"/>
              <a:chOff x="0" y="0"/>
              <a:chExt cx="767929" cy="767929"/>
            </a:xfrm>
          </p:grpSpPr>
          <p:sp>
            <p:nvSpPr>
              <p:cNvPr id="2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3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grpSp>
      <p:grpSp>
        <p:nvGrpSpPr>
          <p:cNvPr id="34" name="组合 33"/>
          <p:cNvGrpSpPr/>
          <p:nvPr/>
        </p:nvGrpSpPr>
        <p:grpSpPr>
          <a:xfrm>
            <a:off x="876300" y="3815080"/>
            <a:ext cx="5720715" cy="381000"/>
            <a:chOff x="1380" y="6004"/>
            <a:chExt cx="9009" cy="600"/>
          </a:xfrm>
        </p:grpSpPr>
        <p:sp>
          <p:nvSpPr>
            <p:cNvPr id="11" name="矩形 10"/>
            <p:cNvSpPr/>
            <p:nvPr/>
          </p:nvSpPr>
          <p:spPr>
            <a:xfrm>
              <a:off x="1852" y="6004"/>
              <a:ext cx="8537" cy="600"/>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性能需求：所有的响应应在0.5s内触发，最迟不超过1s，并在加载时给用户“正在加载”的提示信息</a:t>
              </a:r>
              <a:endParaRPr lang="zh-CN" altLang="en-US" sz="1200" kern="100" dirty="0">
                <a:latin typeface="微软雅黑" panose="020B0503020204020204" pitchFamily="34" charset="-122"/>
                <a:ea typeface="微软雅黑" panose="020B0503020204020204" pitchFamily="34" charset="-122"/>
                <a:sym typeface="+mn-ea"/>
              </a:endParaRPr>
            </a:p>
          </p:txBody>
        </p:sp>
        <p:grpSp>
          <p:nvGrpSpPr>
            <p:cNvPr id="31" name="组合 30"/>
            <p:cNvGrpSpPr/>
            <p:nvPr/>
          </p:nvGrpSpPr>
          <p:grpSpPr>
            <a:xfrm rot="0">
              <a:off x="1380" y="6068"/>
              <a:ext cx="472" cy="472"/>
              <a:chOff x="0" y="1855026"/>
              <a:chExt cx="767929" cy="767929"/>
            </a:xfrm>
          </p:grpSpPr>
          <p:sp>
            <p:nvSpPr>
              <p:cNvPr id="32" name="任意多边形: 形状 12"/>
              <p:cNvSpPr/>
              <p:nvPr/>
            </p:nvSpPr>
            <p:spPr>
              <a:xfrm>
                <a:off x="0" y="1855026"/>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p>
                <a:pPr algn="ctr"/>
              </a:p>
            </p:txBody>
          </p:sp>
          <p:sp>
            <p:nvSpPr>
              <p:cNvPr id="33" name="任意多边形: 形状 13"/>
              <p:cNvSpPr/>
              <p:nvPr/>
            </p:nvSpPr>
            <p:spPr>
              <a:xfrm>
                <a:off x="234638" y="2082360"/>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E-R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487930" y="171450"/>
            <a:ext cx="6656070" cy="4720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3340" y="571500"/>
            <a:ext cx="9037955"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概要设计</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05</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792875" y="2528317"/>
            <a:ext cx="1728311" cy="247650"/>
            <a:chOff x="4077325" y="3187722"/>
            <a:chExt cx="2303560" cy="329704"/>
          </a:xfrm>
        </p:grpSpPr>
        <p:sp>
          <p:nvSpPr>
            <p:cNvPr id="10" name="椭圆 9"/>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15" name="文本框 37"/>
            <p:cNvSpPr txBox="1"/>
            <p:nvPr/>
          </p:nvSpPr>
          <p:spPr>
            <a:xfrm>
              <a:off x="4322343" y="3187722"/>
              <a:ext cx="2058542"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概要设计</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792875" y="2828353"/>
            <a:ext cx="2046685" cy="246380"/>
            <a:chOff x="4077325" y="3587832"/>
            <a:chExt cx="2728209" cy="328013"/>
          </a:xfrm>
        </p:grpSpPr>
        <p:sp>
          <p:nvSpPr>
            <p:cNvPr id="17" name="椭圆 16"/>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23" name="文本框 40"/>
            <p:cNvSpPr txBox="1"/>
            <p:nvPr/>
          </p:nvSpPr>
          <p:spPr>
            <a:xfrm>
              <a:off x="4322160" y="3587832"/>
              <a:ext cx="2483374" cy="328013"/>
            </a:xfrm>
            <a:prstGeom prst="rect">
              <a:avLst/>
            </a:prstGeom>
            <a:noFill/>
            <a:ln w="9525">
              <a:noFill/>
            </a:ln>
          </p:spPr>
          <p:txBody>
            <a:bodyPr wrap="square" anchor="t">
              <a:spAutoFit/>
            </a:bodyPr>
            <a:p>
              <a:pPr lvl="0"/>
              <a:r>
                <a:rPr lang="en-US" altLang="zh-CN" sz="1010" dirty="0">
                  <a:solidFill>
                    <a:schemeClr val="bg1">
                      <a:lumMod val="50000"/>
                    </a:schemeClr>
                  </a:solidFill>
                  <a:latin typeface="微软雅黑" panose="020B0503020204020204" pitchFamily="34" charset="-122"/>
                  <a:ea typeface="微软雅黑" panose="020B0503020204020204" pitchFamily="34" charset="-122"/>
                  <a:sym typeface="+mn-ea"/>
                </a:rPr>
                <a:t>HIPO</a:t>
              </a:r>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图</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24" name="组合 23"/>
          <p:cNvGrpSpPr/>
          <p:nvPr/>
        </p:nvGrpSpPr>
        <p:grpSpPr>
          <a:xfrm>
            <a:off x="6656204" y="2528317"/>
            <a:ext cx="1854994" cy="247650"/>
            <a:chOff x="6560698" y="3150247"/>
            <a:chExt cx="2473385" cy="329704"/>
          </a:xfrm>
        </p:grpSpPr>
        <p:sp>
          <p:nvSpPr>
            <p:cNvPr id="25" name="椭圆 24"/>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26" name="文本框 46"/>
            <p:cNvSpPr txBox="1"/>
            <p:nvPr/>
          </p:nvSpPr>
          <p:spPr>
            <a:xfrm>
              <a:off x="6805535" y="3150247"/>
              <a:ext cx="2228548"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模块结构</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656203" y="2821368"/>
            <a:ext cx="2020253" cy="247650"/>
            <a:chOff x="6560698" y="3587832"/>
            <a:chExt cx="2694279" cy="329704"/>
          </a:xfrm>
        </p:grpSpPr>
        <p:sp>
          <p:nvSpPr>
            <p:cNvPr id="29" name="椭圆 28"/>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30" name="文本框 49"/>
            <p:cNvSpPr txBox="1"/>
            <p:nvPr/>
          </p:nvSpPr>
          <p:spPr>
            <a:xfrm>
              <a:off x="6805228" y="3587832"/>
              <a:ext cx="2449749"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业务流图</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项目概述</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模块介绍</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01</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概要设计</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65150"/>
            <a:ext cx="3933190" cy="4578350"/>
          </a:xfrm>
          <a:prstGeom prst="rect">
            <a:avLst/>
          </a:prstGeom>
        </p:spPr>
      </p:pic>
      <p:pic>
        <p:nvPicPr>
          <p:cNvPr id="3" name="图片 2"/>
          <p:cNvPicPr>
            <a:picLocks noChangeAspect="1"/>
          </p:cNvPicPr>
          <p:nvPr/>
        </p:nvPicPr>
        <p:blipFill>
          <a:blip r:embed="rId2"/>
          <a:stretch>
            <a:fillRect/>
          </a:stretch>
        </p:blipFill>
        <p:spPr>
          <a:xfrm>
            <a:off x="3140075" y="551180"/>
            <a:ext cx="3933190" cy="4572000"/>
          </a:xfrm>
          <a:prstGeom prst="rect">
            <a:avLst/>
          </a:prstGeom>
        </p:spPr>
      </p:pic>
      <p:pic>
        <p:nvPicPr>
          <p:cNvPr id="6" name="图片 5"/>
          <p:cNvPicPr>
            <a:picLocks noChangeAspect="1"/>
          </p:cNvPicPr>
          <p:nvPr/>
        </p:nvPicPr>
        <p:blipFill>
          <a:blip r:embed="rId3"/>
          <a:stretch>
            <a:fillRect/>
          </a:stretch>
        </p:blipFill>
        <p:spPr>
          <a:xfrm>
            <a:off x="5556885" y="551180"/>
            <a:ext cx="3586480" cy="4587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HIPO</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31639" y="551180"/>
            <a:ext cx="6480722" cy="44920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模块结构：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878330" y="895350"/>
            <a:ext cx="5387340" cy="3505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业务流图：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0" y="645160"/>
            <a:ext cx="9144000" cy="44983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详细设计</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界面设计说明</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关键算法设计</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数据库设计</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接口</a:t>
              </a:r>
              <a:r>
                <a:rPr lang="en-US" altLang="zh-CN" sz="1015" dirty="0">
                  <a:solidFill>
                    <a:schemeClr val="bg1">
                      <a:lumMod val="50000"/>
                    </a:schemeClr>
                  </a:solidFill>
                  <a:latin typeface="微软雅黑" panose="020B0503020204020204" pitchFamily="34" charset="-122"/>
                  <a:ea typeface="微软雅黑" panose="020B0503020204020204" pitchFamily="34" charset="-122"/>
                </a:rPr>
                <a:t>/PDL</a:t>
              </a:r>
              <a:endParaRPr lang="en-US" altLang="zh-CN"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06</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界面设计说明</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49275"/>
            <a:ext cx="3771900" cy="4594225"/>
          </a:xfrm>
          <a:prstGeom prst="rect">
            <a:avLst/>
          </a:prstGeom>
        </p:spPr>
      </p:pic>
      <p:pic>
        <p:nvPicPr>
          <p:cNvPr id="3" name="图片 2"/>
          <p:cNvPicPr>
            <a:picLocks noChangeAspect="1"/>
          </p:cNvPicPr>
          <p:nvPr/>
        </p:nvPicPr>
        <p:blipFill>
          <a:blip r:embed="rId2"/>
          <a:stretch>
            <a:fillRect/>
          </a:stretch>
        </p:blipFill>
        <p:spPr>
          <a:xfrm>
            <a:off x="3299460" y="549275"/>
            <a:ext cx="3575050" cy="4585970"/>
          </a:xfrm>
          <a:prstGeom prst="rect">
            <a:avLst/>
          </a:prstGeom>
        </p:spPr>
      </p:pic>
      <p:pic>
        <p:nvPicPr>
          <p:cNvPr id="4" name="图片 3"/>
          <p:cNvPicPr>
            <a:picLocks noChangeAspect="1"/>
          </p:cNvPicPr>
          <p:nvPr/>
        </p:nvPicPr>
        <p:blipFill>
          <a:blip r:embed="rId3"/>
          <a:stretch>
            <a:fillRect/>
          </a:stretch>
        </p:blipFill>
        <p:spPr>
          <a:xfrm>
            <a:off x="4831080" y="2818765"/>
            <a:ext cx="4312920" cy="2194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数据库设计</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212215" y="542290"/>
            <a:ext cx="3244215" cy="4601210"/>
          </a:xfrm>
          <a:prstGeom prst="rect">
            <a:avLst/>
          </a:prstGeom>
        </p:spPr>
      </p:pic>
      <p:pic>
        <p:nvPicPr>
          <p:cNvPr id="5" name="图片 4"/>
          <p:cNvPicPr>
            <a:picLocks noChangeAspect="1"/>
          </p:cNvPicPr>
          <p:nvPr/>
        </p:nvPicPr>
        <p:blipFill>
          <a:blip r:embed="rId2"/>
          <a:stretch>
            <a:fillRect/>
          </a:stretch>
        </p:blipFill>
        <p:spPr>
          <a:xfrm>
            <a:off x="4456430" y="43180"/>
            <a:ext cx="3566795" cy="2214880"/>
          </a:xfrm>
          <a:prstGeom prst="rect">
            <a:avLst/>
          </a:prstGeom>
        </p:spPr>
      </p:pic>
      <p:pic>
        <p:nvPicPr>
          <p:cNvPr id="6" name="图片 5"/>
          <p:cNvPicPr>
            <a:picLocks noChangeAspect="1"/>
          </p:cNvPicPr>
          <p:nvPr/>
        </p:nvPicPr>
        <p:blipFill>
          <a:blip r:embed="rId3"/>
          <a:stretch>
            <a:fillRect/>
          </a:stretch>
        </p:blipFill>
        <p:spPr>
          <a:xfrm>
            <a:off x="4456430" y="2117725"/>
            <a:ext cx="3566160" cy="3025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Dancing Link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93800" y="909955"/>
            <a:ext cx="6756400" cy="3538220"/>
          </a:xfrm>
          <a:prstGeom prst="rect">
            <a:avLst/>
          </a:prstGeom>
          <a:noFill/>
        </p:spPr>
        <p:txBody>
          <a:bodyPr wrap="square" rtlCol="0">
            <a:spAutoFit/>
          </a:bodyPr>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：二进制的第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：被选中格子的横坐标</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：被选中格子的纵坐标</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将每一种状态看成是二进制当中的一位，第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1-81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位分别表示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 1)-(9, 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共</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个格子是否有数字，公式为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X=INT((N-1)/9)+1; Y=((N-1)%9)+1; N=(X-1)*9+Y;</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位为在第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，以此类推直至第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162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X=INT((N-81-1)/9)+1; Y=((N-81-1) Mod 9)+1; N=(X-1)×9+Y+81;</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同理，第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163-243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列填了数字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到第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列填了数字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X=INT((N-162-1)/9)+1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Y=((N-162-1) Mod 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N=(X-1)×9+Y+162</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244-324</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宫填了数字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到第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宫填了数字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X=INT((N-243-1)/9)+1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Y=((N-243-1) Mod 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N=(X-1)×9+Y+243</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积分排位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51350" y="1439545"/>
            <a:ext cx="2289175" cy="650240"/>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的积分</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RB</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的积分</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p:nvPr/>
        </p:nvPicPr>
        <p:blipFill>
          <a:blip r:embed="rId1"/>
          <a:stretch>
            <a:fillRect/>
          </a:stretch>
        </p:blipFill>
        <p:spPr>
          <a:xfrm>
            <a:off x="1748155" y="1208405"/>
            <a:ext cx="2522220" cy="1112520"/>
          </a:xfrm>
          <a:prstGeom prst="rect">
            <a:avLst/>
          </a:prstGeom>
        </p:spPr>
      </p:pic>
      <p:pic>
        <p:nvPicPr>
          <p:cNvPr id="11" name="图片 10"/>
          <p:cNvPicPr/>
          <p:nvPr/>
        </p:nvPicPr>
        <p:blipFill>
          <a:blip r:embed="rId2"/>
          <a:stretch>
            <a:fillRect/>
          </a:stretch>
        </p:blipFill>
        <p:spPr>
          <a:xfrm>
            <a:off x="1748155" y="3129409"/>
            <a:ext cx="2179320" cy="441960"/>
          </a:xfrm>
          <a:prstGeom prst="rect">
            <a:avLst/>
          </a:prstGeom>
        </p:spPr>
      </p:pic>
      <p:sp>
        <p:nvSpPr>
          <p:cNvPr id="12" name="文本框 11"/>
          <p:cNvSpPr txBox="1"/>
          <p:nvPr/>
        </p:nvSpPr>
        <p:spPr>
          <a:xfrm>
            <a:off x="4128770" y="2606040"/>
            <a:ext cx="4225925" cy="1489075"/>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的新积分</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的旧积分</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积分系数</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SA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比赛实际得分（比玩家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快为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，慢则为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EA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期望</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comb/>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积分排位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87693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1153795"/>
            <a:ext cx="6285865" cy="3295650"/>
            <a:chOff x="1829371" y="1096028"/>
            <a:chExt cx="3326130" cy="4331490"/>
          </a:xfrm>
        </p:grpSpPr>
        <p:sp>
          <p:nvSpPr>
            <p:cNvPr id="4" name="矩形 3"/>
            <p:cNvSpPr/>
            <p:nvPr/>
          </p:nvSpPr>
          <p:spPr>
            <a:xfrm>
              <a:off x="1829371" y="1096028"/>
              <a:ext cx="3326130" cy="4331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74190" y="1275954"/>
              <a:ext cx="3036492" cy="3971639"/>
            </a:xfrm>
            <a:prstGeom prst="rect">
              <a:avLst/>
            </a:prstGeom>
            <a:noFill/>
          </p:spPr>
          <p:txBody>
            <a:bodyPr wrap="square" lIns="0" tIns="0" rIns="0" bIns="0" anchor="ctr" anchorCtr="0"/>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常数解释</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分母指数上的</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400</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：这个常数越大，双方的获胜概率就越接近，而在经过多个常数的实验后，不难发现在这个常数为</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400</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时，能够保证让多数玩家的积分保持标准的正态分布，符合“上手容易精通难”的设定</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：不难发现</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越大，单次评价的积分变化幅度也就越大，而同样在经过多个常数的实验后发现，当</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取</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32</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时，能够让玩家的积分在前期快速趋近于该玩家的真实水平，而后期也不会因为</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的取值</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而产生过大的分差</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优点：</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衡量玩家实力；</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保证积分增减公平；</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激励玩家竞争</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transition>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94869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225550"/>
            <a:ext cx="6285865" cy="3291205"/>
            <a:chOff x="1829371" y="1096028"/>
            <a:chExt cx="3326130" cy="4331490"/>
          </a:xfrm>
        </p:grpSpPr>
        <p:sp>
          <p:nvSpPr>
            <p:cNvPr id="4" name="矩形 3"/>
            <p:cNvSpPr/>
            <p:nvPr/>
          </p:nvSpPr>
          <p:spPr>
            <a:xfrm>
              <a:off x="1829371" y="1096028"/>
              <a:ext cx="3326130" cy="4331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74190" y="1506362"/>
              <a:ext cx="3036492" cy="3510822"/>
            </a:xfrm>
            <a:prstGeom prst="rect">
              <a:avLst/>
            </a:prstGeom>
            <a:noFill/>
          </p:spPr>
          <p:txBody>
            <a:bodyPr wrap="square" lIns="0" tIns="0" rIns="0" bIns="0" anchor="ctr" anchorCtr="0"/>
            <a:lstStyle/>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数独是一个小众的益智游戏，大部分人对数独的认知仅仅停留在“知道规则”甚至“听说过”的层面，而导致这一现象产生的原因就是数独的娱乐性并没有那么高，对于大部分人来说“数独”甚至算不上是一个“游戏”。在这种情况下，数独这个需要较强推理能力、界面不美观的“游戏”自然就被大众放弃。</a:t>
              </a:r>
              <a:endParaRPr lang="en-US" altLang="zh-CN" sz="1400" dirty="0">
                <a:solidFill>
                  <a:schemeClr val="bg1"/>
                </a:solidFill>
                <a:latin typeface="微软雅黑" panose="020B0503020204020204" pitchFamily="34" charset="-122"/>
                <a:ea typeface="微软雅黑" panose="020B0503020204020204" pitchFamily="34" charset="-122"/>
              </a:endParaRPr>
            </a:p>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但也有一小部分人，他们喜欢推理、享受推理，成为了数独的忠实爱好者。但数独没有固定的圈子，没有固定的平台，一个数独爱好者想要遇到另一个数独爱好者只能全凭运气，而两人若是想要一较高下，则更是困难。在如此“恶劣”的发展环境下恶性循环，数独爱好者的人数只会越来越少，最终这个世界上是否还存在“数独”都是未知。</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1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选题背景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详细设计文档</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b="1694"/>
          <a:stretch>
            <a:fillRect/>
          </a:stretch>
        </p:blipFill>
        <p:spPr>
          <a:xfrm>
            <a:off x="0" y="551180"/>
            <a:ext cx="3319145" cy="4568190"/>
          </a:xfrm>
          <a:prstGeom prst="rect">
            <a:avLst/>
          </a:prstGeom>
        </p:spPr>
      </p:pic>
      <p:pic>
        <p:nvPicPr>
          <p:cNvPr id="5" name="图片 4"/>
          <p:cNvPicPr>
            <a:picLocks noChangeAspect="1"/>
          </p:cNvPicPr>
          <p:nvPr/>
        </p:nvPicPr>
        <p:blipFill>
          <a:blip r:embed="rId2"/>
          <a:stretch>
            <a:fillRect/>
          </a:stretch>
        </p:blipFill>
        <p:spPr>
          <a:xfrm>
            <a:off x="2741930" y="551180"/>
            <a:ext cx="3328035" cy="4559935"/>
          </a:xfrm>
          <a:prstGeom prst="rect">
            <a:avLst/>
          </a:prstGeom>
        </p:spPr>
      </p:pic>
      <p:pic>
        <p:nvPicPr>
          <p:cNvPr id="6" name="图片 5"/>
          <p:cNvPicPr>
            <a:picLocks noChangeAspect="1"/>
          </p:cNvPicPr>
          <p:nvPr/>
        </p:nvPicPr>
        <p:blipFill>
          <a:blip r:embed="rId3"/>
          <a:stretch>
            <a:fillRect/>
          </a:stretch>
        </p:blipFill>
        <p:spPr>
          <a:xfrm>
            <a:off x="5885815" y="551180"/>
            <a:ext cx="3220720" cy="2055495"/>
          </a:xfrm>
          <a:prstGeom prst="rect">
            <a:avLst/>
          </a:prstGeom>
        </p:spPr>
      </p:pic>
      <p:pic>
        <p:nvPicPr>
          <p:cNvPr id="7" name="图片 6"/>
          <p:cNvPicPr>
            <a:picLocks noChangeAspect="1"/>
          </p:cNvPicPr>
          <p:nvPr/>
        </p:nvPicPr>
        <p:blipFill>
          <a:blip r:embed="rId4"/>
          <a:srcRect b="11209"/>
          <a:stretch>
            <a:fillRect/>
          </a:stretch>
        </p:blipFill>
        <p:spPr>
          <a:xfrm>
            <a:off x="5885815" y="2392045"/>
            <a:ext cx="3220085" cy="2719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200025"/>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接口</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/PDL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81250" y="443357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接口描述</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957060" y="4433570"/>
            <a:ext cx="405130" cy="245745"/>
          </a:xfrm>
          <a:prstGeom prst="rect">
            <a:avLst/>
          </a:prstGeom>
          <a:noFill/>
        </p:spPr>
        <p:txBody>
          <a:bodyPr wrap="none" lIns="0" tIns="0" rIns="0" bIns="0" rtlCol="0">
            <a:sp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PDL</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6044565" y="676910"/>
            <a:ext cx="2573655" cy="3449320"/>
          </a:xfrm>
          <a:prstGeom prst="rect">
            <a:avLst/>
          </a:prstGeom>
        </p:spPr>
      </p:pic>
      <p:pic>
        <p:nvPicPr>
          <p:cNvPr id="2" name="图片 1"/>
          <p:cNvPicPr>
            <a:picLocks noChangeAspect="1"/>
          </p:cNvPicPr>
          <p:nvPr/>
        </p:nvPicPr>
        <p:blipFill>
          <a:blip r:embed="rId2"/>
          <a:stretch>
            <a:fillRect/>
          </a:stretch>
        </p:blipFill>
        <p:spPr>
          <a:xfrm>
            <a:off x="367665" y="778510"/>
            <a:ext cx="5323205" cy="3246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200025"/>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接口</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/PDL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81250" y="443357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接口描述</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957060" y="4433570"/>
            <a:ext cx="405130" cy="245745"/>
          </a:xfrm>
          <a:prstGeom prst="rect">
            <a:avLst/>
          </a:prstGeom>
          <a:noFill/>
        </p:spPr>
        <p:txBody>
          <a:bodyPr wrap="none" lIns="0" tIns="0" rIns="0" bIns="0" rtlCol="0">
            <a:sp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PDL</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176010" y="775335"/>
            <a:ext cx="2472055" cy="3441700"/>
          </a:xfrm>
          <a:prstGeom prst="rect">
            <a:avLst/>
          </a:prstGeom>
        </p:spPr>
      </p:pic>
      <p:pic>
        <p:nvPicPr>
          <p:cNvPr id="5" name="图片 4"/>
          <p:cNvPicPr>
            <a:picLocks noChangeAspect="1"/>
          </p:cNvPicPr>
          <p:nvPr/>
        </p:nvPicPr>
        <p:blipFill>
          <a:blip r:embed="rId2"/>
          <a:stretch>
            <a:fillRect/>
          </a:stretch>
        </p:blipFill>
        <p:spPr>
          <a:xfrm>
            <a:off x="589915" y="715010"/>
            <a:ext cx="5235575" cy="3561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实现测试</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代码规范</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代码走查</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程序清单</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用户手册</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07</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792875" y="3122677"/>
            <a:ext cx="1728311" cy="247650"/>
            <a:chOff x="4077325" y="3187722"/>
            <a:chExt cx="2303560" cy="329704"/>
          </a:xfrm>
        </p:grpSpPr>
        <p:sp>
          <p:nvSpPr>
            <p:cNvPr id="3" name="椭圆 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测试计划</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792875" y="3416363"/>
            <a:ext cx="2046685" cy="246380"/>
            <a:chOff x="4077325" y="3587832"/>
            <a:chExt cx="2728209" cy="328013"/>
          </a:xfrm>
        </p:grpSpPr>
        <p:sp>
          <p:nvSpPr>
            <p:cNvPr id="6" name="椭圆 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用户反馈</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8" name="组合 7"/>
          <p:cNvGrpSpPr/>
          <p:nvPr/>
        </p:nvGrpSpPr>
        <p:grpSpPr>
          <a:xfrm>
            <a:off x="6656204" y="3122677"/>
            <a:ext cx="1854994" cy="247650"/>
            <a:chOff x="6560698" y="3150247"/>
            <a:chExt cx="2473385" cy="329704"/>
          </a:xfrm>
        </p:grpSpPr>
        <p:sp>
          <p:nvSpPr>
            <p:cNvPr id="10" name="椭圆 9"/>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6"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测试报告</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655965" y="3410648"/>
            <a:ext cx="2046685" cy="246380"/>
            <a:chOff x="4077325" y="3587832"/>
            <a:chExt cx="2728209" cy="328013"/>
          </a:xfrm>
        </p:grpSpPr>
        <p:sp>
          <p:nvSpPr>
            <p:cNvPr id="29" name="椭圆 28"/>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30" name="文本框 40"/>
            <p:cNvSpPr txBox="1"/>
            <p:nvPr/>
          </p:nvSpPr>
          <p:spPr>
            <a:xfrm>
              <a:off x="4322160" y="3587832"/>
              <a:ext cx="2483374" cy="328013"/>
            </a:xfrm>
            <a:prstGeom prst="rect">
              <a:avLst/>
            </a:prstGeom>
            <a:noFill/>
            <a:ln w="9525">
              <a:noFill/>
            </a:ln>
          </p:spPr>
          <p:txBody>
            <a:bodyPr wrap="square" anchor="t">
              <a:spAutoFit/>
            </a:bodyPr>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部署运行</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代码规范</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1755" y="551180"/>
            <a:ext cx="3291205" cy="4581525"/>
          </a:xfrm>
          <a:prstGeom prst="rect">
            <a:avLst/>
          </a:prstGeom>
        </p:spPr>
      </p:pic>
      <p:pic>
        <p:nvPicPr>
          <p:cNvPr id="3" name="图片 2"/>
          <p:cNvPicPr>
            <a:picLocks noChangeAspect="1"/>
          </p:cNvPicPr>
          <p:nvPr/>
        </p:nvPicPr>
        <p:blipFill>
          <a:blip r:embed="rId2"/>
          <a:stretch>
            <a:fillRect/>
          </a:stretch>
        </p:blipFill>
        <p:spPr>
          <a:xfrm>
            <a:off x="2860675" y="551180"/>
            <a:ext cx="3895090" cy="4593590"/>
          </a:xfrm>
          <a:prstGeom prst="rect">
            <a:avLst/>
          </a:prstGeom>
        </p:spPr>
      </p:pic>
      <p:pic>
        <p:nvPicPr>
          <p:cNvPr id="4" name="图片 3"/>
          <p:cNvPicPr>
            <a:picLocks noChangeAspect="1"/>
          </p:cNvPicPr>
          <p:nvPr/>
        </p:nvPicPr>
        <p:blipFill>
          <a:blip r:embed="rId3"/>
          <a:stretch>
            <a:fillRect/>
          </a:stretch>
        </p:blipFill>
        <p:spPr>
          <a:xfrm>
            <a:off x="5750560" y="551180"/>
            <a:ext cx="3344545" cy="4581525"/>
          </a:xfrm>
          <a:prstGeom prst="rect">
            <a:avLst/>
          </a:prstGeom>
        </p:spPr>
      </p:pic>
    </p:spTree>
  </p:cSld>
  <p:clrMapOvr>
    <a:masterClrMapping/>
  </p:clrMapOvr>
  <p:transition spd="med">
    <p:comb/>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程序清单</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1755" y="551180"/>
            <a:ext cx="3225800" cy="4575175"/>
          </a:xfrm>
          <a:prstGeom prst="rect">
            <a:avLst/>
          </a:prstGeom>
        </p:spPr>
      </p:pic>
      <p:pic>
        <p:nvPicPr>
          <p:cNvPr id="3" name="图片 2"/>
          <p:cNvPicPr>
            <a:picLocks noChangeAspect="1"/>
          </p:cNvPicPr>
          <p:nvPr/>
        </p:nvPicPr>
        <p:blipFill>
          <a:blip r:embed="rId2"/>
          <a:stretch>
            <a:fillRect/>
          </a:stretch>
        </p:blipFill>
        <p:spPr>
          <a:xfrm>
            <a:off x="3049905" y="551180"/>
            <a:ext cx="3321050" cy="4584700"/>
          </a:xfrm>
          <a:prstGeom prst="rect">
            <a:avLst/>
          </a:prstGeom>
        </p:spPr>
      </p:pic>
      <p:pic>
        <p:nvPicPr>
          <p:cNvPr id="4" name="图片 3"/>
          <p:cNvPicPr>
            <a:picLocks noChangeAspect="1"/>
          </p:cNvPicPr>
          <p:nvPr/>
        </p:nvPicPr>
        <p:blipFill>
          <a:blip r:embed="rId3"/>
          <a:stretch>
            <a:fillRect/>
          </a:stretch>
        </p:blipFill>
        <p:spPr>
          <a:xfrm>
            <a:off x="5710555" y="551180"/>
            <a:ext cx="3334385" cy="4580255"/>
          </a:xfrm>
          <a:prstGeom prst="rect">
            <a:avLst/>
          </a:prstGeom>
        </p:spPr>
      </p:pic>
    </p:spTree>
  </p:cSld>
  <p:clrMapOvr>
    <a:masterClrMapping/>
  </p:clrMapOvr>
  <p:transition spd="med">
    <p:comb/>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代码走查</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540" y="551180"/>
            <a:ext cx="9146540" cy="4576445"/>
          </a:xfrm>
          <a:prstGeom prst="rect">
            <a:avLst/>
          </a:prstGeom>
        </p:spPr>
      </p:pic>
    </p:spTree>
  </p:cSld>
  <p:clrMapOvr>
    <a:masterClrMapping/>
  </p:clrMapOvr>
  <p:transition spd="med">
    <p:comb/>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用户手册</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51180"/>
            <a:ext cx="3168650" cy="4587240"/>
          </a:xfrm>
          <a:prstGeom prst="rect">
            <a:avLst/>
          </a:prstGeom>
        </p:spPr>
      </p:pic>
      <p:pic>
        <p:nvPicPr>
          <p:cNvPr id="3" name="图片 2"/>
          <p:cNvPicPr>
            <a:picLocks noChangeAspect="1"/>
          </p:cNvPicPr>
          <p:nvPr/>
        </p:nvPicPr>
        <p:blipFill>
          <a:blip r:embed="rId2"/>
          <a:srcRect l="5296"/>
          <a:stretch>
            <a:fillRect/>
          </a:stretch>
        </p:blipFill>
        <p:spPr>
          <a:xfrm>
            <a:off x="2580640" y="551180"/>
            <a:ext cx="3837940" cy="4579620"/>
          </a:xfrm>
          <a:prstGeom prst="rect">
            <a:avLst/>
          </a:prstGeom>
        </p:spPr>
      </p:pic>
      <p:pic>
        <p:nvPicPr>
          <p:cNvPr id="4" name="图片 3"/>
          <p:cNvPicPr>
            <a:picLocks noChangeAspect="1"/>
          </p:cNvPicPr>
          <p:nvPr/>
        </p:nvPicPr>
        <p:blipFill>
          <a:blip r:embed="rId3"/>
          <a:stretch>
            <a:fillRect/>
          </a:stretch>
        </p:blipFill>
        <p:spPr>
          <a:xfrm>
            <a:off x="5971540" y="551180"/>
            <a:ext cx="3172460" cy="4598035"/>
          </a:xfrm>
          <a:prstGeom prst="rect">
            <a:avLst/>
          </a:prstGeom>
        </p:spPr>
      </p:pic>
      <p:pic>
        <p:nvPicPr>
          <p:cNvPr id="6" name="图片 5"/>
          <p:cNvPicPr>
            <a:picLocks noChangeAspect="1"/>
          </p:cNvPicPr>
          <p:nvPr/>
        </p:nvPicPr>
        <p:blipFill>
          <a:blip r:embed="rId4"/>
          <a:srcRect b="39102"/>
          <a:stretch>
            <a:fillRect/>
          </a:stretch>
        </p:blipFill>
        <p:spPr>
          <a:xfrm>
            <a:off x="4077335" y="2392045"/>
            <a:ext cx="2940685" cy="2757170"/>
          </a:xfrm>
          <a:prstGeom prst="rect">
            <a:avLst/>
          </a:prstGeom>
        </p:spPr>
      </p:pic>
    </p:spTree>
  </p:cSld>
  <p:clrMapOvr>
    <a:masterClrMapping/>
  </p:clrMapOvr>
  <p:transition spd="med">
    <p:comb/>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l="2539"/>
          <a:stretch>
            <a:fillRect/>
          </a:stretch>
        </p:blipFill>
        <p:spPr>
          <a:xfrm>
            <a:off x="15240" y="551180"/>
            <a:ext cx="3339465" cy="4580890"/>
          </a:xfrm>
          <a:prstGeom prst="rect">
            <a:avLst/>
          </a:prstGeom>
        </p:spPr>
      </p:pic>
      <p:pic>
        <p:nvPicPr>
          <p:cNvPr id="3" name="图片 2"/>
          <p:cNvPicPr>
            <a:picLocks noChangeAspect="1"/>
          </p:cNvPicPr>
          <p:nvPr/>
        </p:nvPicPr>
        <p:blipFill>
          <a:blip r:embed="rId2"/>
          <a:stretch>
            <a:fillRect/>
          </a:stretch>
        </p:blipFill>
        <p:spPr>
          <a:xfrm>
            <a:off x="3314065" y="192405"/>
            <a:ext cx="1824355" cy="2843530"/>
          </a:xfrm>
          <a:prstGeom prst="rect">
            <a:avLst/>
          </a:prstGeom>
        </p:spPr>
      </p:pic>
      <p:pic>
        <p:nvPicPr>
          <p:cNvPr id="5" name="图片 4"/>
          <p:cNvPicPr>
            <a:picLocks noChangeAspect="1"/>
          </p:cNvPicPr>
          <p:nvPr/>
        </p:nvPicPr>
        <p:blipFill>
          <a:blip r:embed="rId3"/>
          <a:stretch>
            <a:fillRect/>
          </a:stretch>
        </p:blipFill>
        <p:spPr>
          <a:xfrm>
            <a:off x="5138420" y="192405"/>
            <a:ext cx="1863090" cy="2843530"/>
          </a:xfrm>
          <a:prstGeom prst="rect">
            <a:avLst/>
          </a:prstGeom>
        </p:spPr>
      </p:pic>
      <p:pic>
        <p:nvPicPr>
          <p:cNvPr id="6" name="图片 5"/>
          <p:cNvPicPr>
            <a:picLocks noChangeAspect="1"/>
          </p:cNvPicPr>
          <p:nvPr/>
        </p:nvPicPr>
        <p:blipFill>
          <a:blip r:embed="rId4"/>
          <a:stretch>
            <a:fillRect/>
          </a:stretch>
        </p:blipFill>
        <p:spPr>
          <a:xfrm>
            <a:off x="7001510" y="192405"/>
            <a:ext cx="1896745" cy="2843530"/>
          </a:xfrm>
          <a:prstGeom prst="rect">
            <a:avLst/>
          </a:prstGeom>
        </p:spPr>
      </p:pic>
      <p:pic>
        <p:nvPicPr>
          <p:cNvPr id="8" name="图片 7"/>
          <p:cNvPicPr>
            <a:picLocks noChangeAspect="1"/>
          </p:cNvPicPr>
          <p:nvPr/>
        </p:nvPicPr>
        <p:blipFill>
          <a:blip r:embed="rId5"/>
          <a:srcRect t="10171" b="11611"/>
          <a:stretch>
            <a:fillRect/>
          </a:stretch>
        </p:blipFill>
        <p:spPr>
          <a:xfrm>
            <a:off x="4277360" y="3035935"/>
            <a:ext cx="5154930" cy="2241550"/>
          </a:xfrm>
          <a:prstGeom prst="rect">
            <a:avLst/>
          </a:prstGeom>
        </p:spPr>
      </p:pic>
      <p:pic>
        <p:nvPicPr>
          <p:cNvPr id="7" name="图片 6"/>
          <p:cNvPicPr>
            <a:picLocks noChangeAspect="1"/>
          </p:cNvPicPr>
          <p:nvPr/>
        </p:nvPicPr>
        <p:blipFill>
          <a:blip r:embed="rId6"/>
          <a:srcRect t="1090" b="14385"/>
          <a:stretch>
            <a:fillRect/>
          </a:stretch>
        </p:blipFill>
        <p:spPr>
          <a:xfrm>
            <a:off x="2453005" y="3035935"/>
            <a:ext cx="2360930" cy="2108200"/>
          </a:xfrm>
          <a:prstGeom prst="rect">
            <a:avLst/>
          </a:prstGeom>
        </p:spPr>
      </p:pic>
    </p:spTree>
  </p:cSld>
  <p:clrMapOvr>
    <a:masterClrMapping/>
  </p:clrMapOvr>
  <p:transition spd="med">
    <p:comb/>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测试工具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postman"/>
          <p:cNvPicPr>
            <a:picLocks noChangeAspect="1"/>
          </p:cNvPicPr>
          <p:nvPr/>
        </p:nvPicPr>
        <p:blipFill>
          <a:blip r:embed="rId1"/>
          <a:stretch>
            <a:fillRect/>
          </a:stretch>
        </p:blipFill>
        <p:spPr>
          <a:xfrm>
            <a:off x="4232275" y="631825"/>
            <a:ext cx="3295015" cy="1722120"/>
          </a:xfrm>
          <a:prstGeom prst="rect">
            <a:avLst/>
          </a:prstGeom>
        </p:spPr>
      </p:pic>
      <p:grpSp>
        <p:nvGrpSpPr>
          <p:cNvPr id="8" name="组合 7"/>
          <p:cNvGrpSpPr/>
          <p:nvPr/>
        </p:nvGrpSpPr>
        <p:grpSpPr>
          <a:xfrm>
            <a:off x="1065530" y="2337435"/>
            <a:ext cx="6997700" cy="2178050"/>
            <a:chOff x="535" y="3783"/>
            <a:chExt cx="11020" cy="3430"/>
          </a:xfrm>
        </p:grpSpPr>
        <p:pic>
          <p:nvPicPr>
            <p:cNvPr id="3" name="图片 2"/>
            <p:cNvPicPr>
              <a:picLocks noChangeAspect="1"/>
            </p:cNvPicPr>
            <p:nvPr/>
          </p:nvPicPr>
          <p:blipFill>
            <a:blip r:embed="rId2"/>
            <a:stretch>
              <a:fillRect/>
            </a:stretch>
          </p:blipFill>
          <p:spPr>
            <a:xfrm>
              <a:off x="535" y="4483"/>
              <a:ext cx="11020" cy="2730"/>
            </a:xfrm>
            <a:prstGeom prst="rect">
              <a:avLst/>
            </a:prstGeom>
          </p:spPr>
        </p:pic>
        <p:pic>
          <p:nvPicPr>
            <p:cNvPr id="7" name="图片 6"/>
            <p:cNvPicPr>
              <a:picLocks noChangeAspect="1"/>
            </p:cNvPicPr>
            <p:nvPr/>
          </p:nvPicPr>
          <p:blipFill>
            <a:blip r:embed="rId3"/>
            <a:stretch>
              <a:fillRect/>
            </a:stretch>
          </p:blipFill>
          <p:spPr>
            <a:xfrm>
              <a:off x="535" y="3783"/>
              <a:ext cx="1950" cy="700"/>
            </a:xfrm>
            <a:prstGeom prst="rect">
              <a:avLst/>
            </a:prstGeom>
          </p:spPr>
        </p:pic>
      </p:grpSp>
    </p:spTree>
  </p:cSld>
  <p:clrMapOvr>
    <a:masterClrMapping/>
  </p:clrMapOvr>
  <p:transition spd="med">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109220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369060"/>
            <a:ext cx="6285865" cy="2769870"/>
            <a:chOff x="1829371" y="1096028"/>
            <a:chExt cx="3326130" cy="3645371"/>
          </a:xfrm>
        </p:grpSpPr>
        <p:sp>
          <p:nvSpPr>
            <p:cNvPr id="4" name="矩形 3"/>
            <p:cNvSpPr/>
            <p:nvPr/>
          </p:nvSpPr>
          <p:spPr>
            <a:xfrm>
              <a:off x="1829371" y="1096028"/>
              <a:ext cx="3326130" cy="36453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74190" y="1305791"/>
              <a:ext cx="3036492" cy="3225844"/>
            </a:xfrm>
            <a:prstGeom prst="rect">
              <a:avLst/>
            </a:prstGeom>
            <a:noFill/>
          </p:spPr>
          <p:txBody>
            <a:bodyPr wrap="square" lIns="0" tIns="0" rIns="0" bIns="0" anchor="ctr" anchorCtr="0"/>
            <a:lstStyle/>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在这种背景下，我们的选题目的非常明确：</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defTabSz="914400">
                <a:lnSpc>
                  <a:spcPct val="120000"/>
                </a:lnSpc>
                <a:defRPr/>
              </a:pP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algn="l" defTabSz="914400">
                <a:lnSpc>
                  <a:spcPct val="120000"/>
                </a:lnSpc>
                <a:defRPr/>
              </a:pPr>
              <a:r>
                <a:rPr lang="zh-CN" altLang="en-US" sz="1400" dirty="0">
                  <a:solidFill>
                    <a:schemeClr val="bg1"/>
                  </a:solidFill>
                  <a:latin typeface="微软雅黑" panose="020B0503020204020204" pitchFamily="34" charset="-122"/>
                  <a:ea typeface="微软雅黑" panose="020B0503020204020204" pitchFamily="34" charset="-122"/>
                  <a:sym typeface="+mn-ea"/>
                </a:rPr>
                <a:t>       </a:t>
              </a:r>
              <a:r>
                <a:rPr lang="zh-CN" altLang="en-US" sz="1800" b="1" dirty="0">
                  <a:solidFill>
                    <a:srgbClr val="FFC000"/>
                  </a:solidFill>
                  <a:latin typeface="微软雅黑" panose="020B0503020204020204" pitchFamily="34" charset="-122"/>
                  <a:ea typeface="微软雅黑" panose="020B0503020204020204" pitchFamily="34" charset="-122"/>
                  <a:sym typeface="+mn-ea"/>
                </a:rPr>
                <a:t>打造一个可供所有数独爱好者交流学习</a:t>
              </a:r>
              <a:r>
                <a:rPr lang="en-US" altLang="zh-CN" sz="1800" b="1" dirty="0">
                  <a:solidFill>
                    <a:srgbClr val="FFC000"/>
                  </a:solidFill>
                  <a:latin typeface="微软雅黑" panose="020B0503020204020204" pitchFamily="34" charset="-122"/>
                  <a:ea typeface="微软雅黑" panose="020B0503020204020204" pitchFamily="34" charset="-122"/>
                  <a:sym typeface="+mn-ea"/>
                </a:rPr>
                <a:t>PK</a:t>
              </a:r>
              <a:r>
                <a:rPr lang="zh-CN" altLang="en-US" sz="1800" b="1" dirty="0">
                  <a:solidFill>
                    <a:srgbClr val="FFC000"/>
                  </a:solidFill>
                  <a:latin typeface="微软雅黑" panose="020B0503020204020204" pitchFamily="34" charset="-122"/>
                  <a:ea typeface="微软雅黑" panose="020B0503020204020204" pitchFamily="34" charset="-122"/>
                  <a:sym typeface="+mn-ea"/>
                </a:rPr>
                <a:t>的平台</a:t>
              </a:r>
              <a:r>
                <a:rPr lang="zh-CN" altLang="en-US" sz="1400" dirty="0">
                  <a:solidFill>
                    <a:schemeClr val="bg1"/>
                  </a:solidFill>
                  <a:latin typeface="微软雅黑" panose="020B0503020204020204" pitchFamily="34" charset="-122"/>
                  <a:ea typeface="微软雅黑" panose="020B0503020204020204" pitchFamily="34" charset="-122"/>
                  <a:sym typeface="+mn-ea"/>
                </a:rPr>
                <a:t>，在这里，他们可以分享自己的心得，加他人的好友，与陌生人</a:t>
              </a:r>
              <a:r>
                <a:rPr lang="en-US" altLang="zh-CN" sz="1400" dirty="0">
                  <a:solidFill>
                    <a:schemeClr val="bg1"/>
                  </a:solidFill>
                  <a:latin typeface="微软雅黑" panose="020B0503020204020204" pitchFamily="34" charset="-122"/>
                  <a:ea typeface="微软雅黑" panose="020B0503020204020204" pitchFamily="34" charset="-122"/>
                  <a:sym typeface="+mn-ea"/>
                </a:rPr>
                <a:t>/</a:t>
              </a:r>
              <a:r>
                <a:rPr lang="zh-CN" altLang="en-US" sz="1400" dirty="0">
                  <a:solidFill>
                    <a:schemeClr val="bg1"/>
                  </a:solidFill>
                  <a:latin typeface="微软雅黑" panose="020B0503020204020204" pitchFamily="34" charset="-122"/>
                  <a:ea typeface="微软雅黑" panose="020B0503020204020204" pitchFamily="34" charset="-122"/>
                  <a:sym typeface="+mn-ea"/>
                </a:rPr>
                <a:t>好友来一场刺激的数独对决。这对于一个常年“孤身一人”的数独爱好者来说，无疑是一个交友的绝佳平台，也是展现自己实力的快捷途径。留住老玩家，吸引新玩家，给数独爱好者提供一个固定的圈子，让数独这个具有独特魅力的游戏不至于消散在时间长河中</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1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选题背景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925955" y="1814195"/>
            <a:ext cx="2526030" cy="2463800"/>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测试类型：接口测试，压力测试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合格性方法：不同</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request</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请求的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response</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符合要求</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测试方法：</a:t>
            </a:r>
            <a:r>
              <a:rPr 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白盒测试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要记录的数据的类型：返回的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json</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假设与约束：满足超过</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1000</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人的使用需求。</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矩形 11"/>
          <p:cNvSpPr/>
          <p:nvPr/>
        </p:nvSpPr>
        <p:spPr>
          <a:xfrm>
            <a:off x="4699000" y="1814195"/>
            <a:ext cx="2526030" cy="2463800"/>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测试类型：接口测试，压力测试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合格性方法：不同</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request</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请求的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response</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符合要求</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测试方法：</a:t>
            </a:r>
            <a:r>
              <a:rPr 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白盒测试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要记录的数据的类型：返回的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json</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假设与约束：满足超过</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1000</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人的使用需求。</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7" name="组合 16"/>
          <p:cNvGrpSpPr/>
          <p:nvPr/>
        </p:nvGrpSpPr>
        <p:grpSpPr>
          <a:xfrm>
            <a:off x="1925694" y="1324439"/>
            <a:ext cx="5292114" cy="326504"/>
            <a:chOff x="3312534" y="1167594"/>
            <a:chExt cx="5292114" cy="326504"/>
          </a:xfrm>
        </p:grpSpPr>
        <p:sp>
          <p:nvSpPr>
            <p:cNvPr id="8" name="矩形 7"/>
            <p:cNvSpPr/>
            <p:nvPr/>
          </p:nvSpPr>
          <p:spPr bwMode="auto">
            <a:xfrm>
              <a:off x="3312534" y="1167609"/>
              <a:ext cx="2525781" cy="326489"/>
            </a:xfrm>
            <a:prstGeom prst="rect">
              <a:avLst/>
            </a:prstGeom>
            <a:solidFill>
              <a:schemeClr val="accent2">
                <a:lumMod val="75000"/>
              </a:schemeClr>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创建</a:t>
              </a:r>
              <a:r>
                <a:rPr 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房间请求接口</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箭头: 五边形 8"/>
            <p:cNvSpPr/>
            <p:nvPr/>
          </p:nvSpPr>
          <p:spPr bwMode="auto">
            <a:xfrm>
              <a:off x="6085713" y="1167594"/>
              <a:ext cx="2518935" cy="326489"/>
            </a:xfrm>
            <a:prstGeom prst="homePlate">
              <a:avLst/>
            </a:prstGeom>
            <a:solidFill>
              <a:schemeClr val="accent3"/>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加入</a:t>
              </a:r>
              <a:r>
                <a:rPr 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房间请求接口</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以创建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加入房间为例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42" presetClass="entr" presetSubtype="0" fill="hold" grpId="0" nodeType="withEffect">
                                  <p:stCondLst>
                                    <p:cond delay="0"/>
                                  </p:stCondLst>
                                  <p:childTnLst>
                                    <p:set>
                                      <p:cBhvr>
                                        <p:cTn id="9" dur="500"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500"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anim calcmode="lin" valueType="num">
                                      <p:cBhvr>
                                        <p:cTn id="16" dur="500" fill="hold"/>
                                        <p:tgtEl>
                                          <p:spTgt spid="12"/>
                                        </p:tgtEl>
                                        <p:attrNameLst>
                                          <p:attrName>ppt_x</p:attrName>
                                        </p:attrNameLst>
                                      </p:cBhvr>
                                      <p:tavLst>
                                        <p:tav tm="0">
                                          <p:val>
                                            <p:strVal val="#ppt_x"/>
                                          </p:val>
                                        </p:tav>
                                        <p:tav tm="100000">
                                          <p:val>
                                            <p:strVal val="#ppt_x"/>
                                          </p:val>
                                        </p:tav>
                                      </p:tavLst>
                                    </p:anim>
                                    <p:anim calcmode="lin" valueType="num">
                                      <p:cBhvr>
                                        <p:cTn id="1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80518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082040"/>
            <a:ext cx="6285865" cy="344741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lstStyle/>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测试对象：在线数独对战平台我的比赛页面</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测试类型：</a:t>
              </a:r>
              <a:r>
                <a:rPr lang="zh-CN" altLang="en-US" sz="1200" b="1" dirty="0">
                  <a:solidFill>
                    <a:srgbClr val="FFC000"/>
                  </a:solidFill>
                  <a:latin typeface="微软雅黑" panose="020B0503020204020204" pitchFamily="34" charset="-122"/>
                  <a:ea typeface="微软雅黑" panose="020B0503020204020204" pitchFamily="34" charset="-122"/>
                  <a:sym typeface="+mn-ea"/>
                </a:rPr>
                <a:t>单元测试</a:t>
              </a:r>
              <a:r>
                <a:rPr lang="zh-CN" altLang="en-US" sz="1200" dirty="0">
                  <a:solidFill>
                    <a:schemeClr val="bg1"/>
                  </a:solidFill>
                  <a:latin typeface="微软雅黑" panose="020B0503020204020204" pitchFamily="34" charset="-122"/>
                  <a:ea typeface="微软雅黑" panose="020B0503020204020204" pitchFamily="34" charset="-122"/>
                  <a:sym typeface="+mn-ea"/>
                </a:rPr>
                <a:t>、</a:t>
              </a:r>
              <a:r>
                <a:rPr lang="zh-CN" altLang="en-US" sz="1200" b="1" dirty="0">
                  <a:solidFill>
                    <a:srgbClr val="FFC000"/>
                  </a:solidFill>
                  <a:latin typeface="微软雅黑" panose="020B0503020204020204" pitchFamily="34" charset="-122"/>
                  <a:ea typeface="微软雅黑" panose="020B0503020204020204" pitchFamily="34" charset="-122"/>
                  <a:sym typeface="+mn-ea"/>
                </a:rPr>
                <a:t>集成测试</a:t>
              </a:r>
              <a:r>
                <a:rPr lang="zh-CN" altLang="en-US" sz="1200" dirty="0">
                  <a:solidFill>
                    <a:schemeClr val="bg1"/>
                  </a:solidFill>
                  <a:latin typeface="微软雅黑" panose="020B0503020204020204" pitchFamily="34" charset="-122"/>
                  <a:ea typeface="微软雅黑" panose="020B0503020204020204" pitchFamily="34" charset="-122"/>
                  <a:sym typeface="+mn-ea"/>
                </a:rPr>
                <a:t>、</a:t>
              </a:r>
              <a:r>
                <a:rPr lang="zh-CN" altLang="en-US" sz="1200" b="1" dirty="0">
                  <a:solidFill>
                    <a:srgbClr val="FFC000"/>
                  </a:solidFill>
                  <a:latin typeface="微软雅黑" panose="020B0503020204020204" pitchFamily="34" charset="-122"/>
                  <a:ea typeface="微软雅黑" panose="020B0503020204020204" pitchFamily="34" charset="-122"/>
                  <a:sym typeface="+mn-ea"/>
                </a:rPr>
                <a:t>系统测试</a:t>
              </a:r>
              <a:endParaRPr lang="zh-CN" altLang="en-US" sz="1200" b="1" dirty="0">
                <a:solidFill>
                  <a:srgbClr val="FFC000"/>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合格性方法</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1、色调背景是否正确美观，是否符合用户需求</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2、表单内容是否正确</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3、是否包含页尾内容</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4、页面元素的容错性列表</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5、页面元素清单（为实现功能，是否将所需要的元素全部都列出来，如按钮、单选框、复选框、列表框、超链接、输入框等等）</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6、页面元素的容错性是否存在。</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特殊需求：能够负载20人同时点开我的比赛页面的同时加载。</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algn="l">
                <a:lnSpc>
                  <a:spcPct val="100000"/>
                </a:lnSpc>
                <a:buClrTx/>
                <a:buSzTx/>
                <a:buFontTx/>
              </a:pPr>
              <a:r>
                <a:rPr lang="zh-CN" altLang="en-US" sz="1200" dirty="0">
                  <a:solidFill>
                    <a:schemeClr val="bg1"/>
                  </a:solidFill>
                  <a:latin typeface="微软雅黑" panose="020B0503020204020204" pitchFamily="34" charset="-122"/>
                  <a:ea typeface="微软雅黑" panose="020B0503020204020204" pitchFamily="34" charset="-122"/>
                  <a:sym typeface="+mn-ea"/>
                </a:rPr>
                <a:t>测试方法：</a:t>
              </a:r>
              <a:r>
                <a:rPr lang="zh-CN" altLang="en-US" sz="1200" b="1" dirty="0">
                  <a:solidFill>
                    <a:srgbClr val="FFC000"/>
                  </a:solidFill>
                  <a:latin typeface="微软雅黑" panose="020B0503020204020204" pitchFamily="34" charset="-122"/>
                  <a:ea typeface="微软雅黑" panose="020B0503020204020204" pitchFamily="34" charset="-122"/>
                  <a:sym typeface="+mn-ea"/>
                </a:rPr>
                <a:t>黑盒测试</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algn="l">
                <a:lnSpc>
                  <a:spcPct val="100000"/>
                </a:lnSpc>
                <a:buClrTx/>
                <a:buSzTx/>
                <a:buFontTx/>
              </a:pPr>
              <a:r>
                <a:rPr lang="zh-CN" altLang="en-US" sz="1200" dirty="0">
                  <a:solidFill>
                    <a:schemeClr val="bg1"/>
                  </a:solidFill>
                  <a:latin typeface="微软雅黑" panose="020B0503020204020204" pitchFamily="34" charset="-122"/>
                  <a:ea typeface="微软雅黑" panose="020B0503020204020204" pitchFamily="34" charset="-122"/>
                  <a:sym typeface="+mn-ea"/>
                </a:rPr>
                <a:t>假设与约束：满足超过1000人的使用需求。</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以我的比赛为例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阶段进度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32790" y="551815"/>
            <a:ext cx="7677785" cy="4591685"/>
          </a:xfrm>
          <a:prstGeom prst="rect">
            <a:avLst/>
          </a:prstGeom>
        </p:spPr>
      </p:pic>
    </p:spTree>
  </p:cSld>
  <p:clrMapOvr>
    <a:masterClrMapping/>
  </p:clrMapOvr>
  <p:transition spd="med">
    <p:comb/>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测试报告（总）</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b="3382"/>
          <a:stretch>
            <a:fillRect/>
          </a:stretch>
        </p:blipFill>
        <p:spPr>
          <a:xfrm>
            <a:off x="1094105" y="562610"/>
            <a:ext cx="6956425" cy="4580890"/>
          </a:xfrm>
          <a:prstGeom prst="rect">
            <a:avLst/>
          </a:prstGeom>
        </p:spPr>
      </p:pic>
    </p:spTree>
  </p:cSld>
  <p:clrMapOvr>
    <a:masterClrMapping/>
  </p:clrMapOvr>
  <p:transition spd="med">
    <p:comb/>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用户登录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32130" y="551180"/>
            <a:ext cx="3173730" cy="2889885"/>
          </a:xfrm>
          <a:prstGeom prst="rect">
            <a:avLst/>
          </a:prstGeom>
        </p:spPr>
      </p:pic>
      <p:pic>
        <p:nvPicPr>
          <p:cNvPr id="6" name="图片 5"/>
          <p:cNvPicPr>
            <a:picLocks noChangeAspect="1"/>
          </p:cNvPicPr>
          <p:nvPr/>
        </p:nvPicPr>
        <p:blipFill>
          <a:blip r:embed="rId2"/>
          <a:srcRect l="1145" r="432"/>
          <a:stretch>
            <a:fillRect/>
          </a:stretch>
        </p:blipFill>
        <p:spPr>
          <a:xfrm>
            <a:off x="3116580" y="1818640"/>
            <a:ext cx="5350510" cy="3324860"/>
          </a:xfrm>
          <a:prstGeom prst="rect">
            <a:avLst/>
          </a:prstGeom>
        </p:spPr>
      </p:pic>
    </p:spTree>
  </p:cSld>
  <p:clrMapOvr>
    <a:masterClrMapping/>
  </p:clrMapOvr>
  <p:transition>
    <p:comb/>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用户注册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22275" y="551180"/>
            <a:ext cx="3038475" cy="2825750"/>
          </a:xfrm>
          <a:prstGeom prst="rect">
            <a:avLst/>
          </a:prstGeom>
        </p:spPr>
      </p:pic>
      <p:pic>
        <p:nvPicPr>
          <p:cNvPr id="5" name="图片 4"/>
          <p:cNvPicPr>
            <a:picLocks noChangeAspect="1"/>
          </p:cNvPicPr>
          <p:nvPr/>
        </p:nvPicPr>
        <p:blipFill>
          <a:blip r:embed="rId2"/>
          <a:stretch>
            <a:fillRect/>
          </a:stretch>
        </p:blipFill>
        <p:spPr>
          <a:xfrm>
            <a:off x="3058160" y="1506855"/>
            <a:ext cx="5344160" cy="3636645"/>
          </a:xfrm>
          <a:prstGeom prst="rect">
            <a:avLst/>
          </a:prstGeom>
        </p:spPr>
      </p:pic>
    </p:spTree>
  </p:cSld>
  <p:clrMapOvr>
    <a:masterClrMapping/>
  </p:clrMapOvr>
  <p:transition>
    <p:comb/>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修改密码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t="1524"/>
          <a:stretch>
            <a:fillRect/>
          </a:stretch>
        </p:blipFill>
        <p:spPr>
          <a:xfrm>
            <a:off x="520700" y="625475"/>
            <a:ext cx="3092450" cy="2782570"/>
          </a:xfrm>
          <a:prstGeom prst="rect">
            <a:avLst/>
          </a:prstGeom>
        </p:spPr>
      </p:pic>
      <p:pic>
        <p:nvPicPr>
          <p:cNvPr id="3" name="图片 2"/>
          <p:cNvPicPr>
            <a:picLocks noChangeAspect="1"/>
          </p:cNvPicPr>
          <p:nvPr/>
        </p:nvPicPr>
        <p:blipFill>
          <a:blip r:embed="rId2"/>
          <a:stretch>
            <a:fillRect/>
          </a:stretch>
        </p:blipFill>
        <p:spPr>
          <a:xfrm>
            <a:off x="3112770" y="1667510"/>
            <a:ext cx="5195570" cy="3475990"/>
          </a:xfrm>
          <a:prstGeom prst="rect">
            <a:avLst/>
          </a:prstGeom>
        </p:spPr>
      </p:pic>
    </p:spTree>
  </p:cSld>
  <p:clrMapOvr>
    <a:masterClrMapping/>
  </p:clrMapOvr>
  <p:transition>
    <p:comb/>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重置密码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0805" y="1609090"/>
            <a:ext cx="8963025" cy="2867025"/>
          </a:xfrm>
          <a:prstGeom prst="rect">
            <a:avLst/>
          </a:prstGeom>
        </p:spPr>
      </p:pic>
      <p:pic>
        <p:nvPicPr>
          <p:cNvPr id="2" name="图片 1"/>
          <p:cNvPicPr>
            <a:picLocks noChangeAspect="1"/>
          </p:cNvPicPr>
          <p:nvPr/>
        </p:nvPicPr>
        <p:blipFill>
          <a:blip r:embed="rId2"/>
          <a:stretch>
            <a:fillRect/>
          </a:stretch>
        </p:blipFill>
        <p:spPr>
          <a:xfrm>
            <a:off x="5280660" y="467995"/>
            <a:ext cx="3524250" cy="3052445"/>
          </a:xfrm>
          <a:prstGeom prst="rect">
            <a:avLst/>
          </a:prstGeom>
        </p:spPr>
      </p:pic>
    </p:spTree>
  </p:cSld>
  <p:clrMapOvr>
    <a:masterClrMapping/>
  </p:clrMapOvr>
  <p:transition>
    <p:comb/>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接口测试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2" name="表格 1"/>
          <p:cNvGraphicFramePr/>
          <p:nvPr>
            <p:custDataLst>
              <p:tags r:id="rId1"/>
            </p:custDataLst>
          </p:nvPr>
        </p:nvGraphicFramePr>
        <p:xfrm>
          <a:off x="320040" y="795242"/>
          <a:ext cx="4319270" cy="3572510"/>
        </p:xfrm>
        <a:graphic>
          <a:graphicData uri="http://schemas.openxmlformats.org/drawingml/2006/table">
            <a:tbl>
              <a:tblPr firstRow="1" bandRow="1">
                <a:tableStyleId>{5940675A-B579-460E-94D1-54222C63F5DA}</a:tableStyleId>
              </a:tblPr>
              <a:tblGrid>
                <a:gridCol w="2215515"/>
                <a:gridCol w="838835"/>
                <a:gridCol w="618490"/>
                <a:gridCol w="646430"/>
              </a:tblGrid>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标识</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日期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测试人</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结果</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登录请求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注册请求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改密请求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获取公共信息请求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重置密码请求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获取所有博客请求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获取题目page请求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新建题目请求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获取每日一题题目信息请求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获取天梯第一页信息请求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根据每页人数获取页数请求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获取天梯静态信息请求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获取悬赏页请求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判断悬赏题目是否可解请求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新建悬赏请求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根据等级获取房间信息请求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根据房间状态获取房间信息请求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退出房间请求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比赛排行榜刷新请求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获取题目通过rank请求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提交题目答案请求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判断题目是否已做请求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2141855" y="4610100"/>
            <a:ext cx="812800" cy="245745"/>
          </a:xfrm>
          <a:prstGeom prst="rect">
            <a:avLst/>
          </a:prstGeom>
          <a:noFill/>
        </p:spPr>
        <p:txBody>
          <a:bodyPr wrap="non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测试记录</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graphicFrame>
        <p:nvGraphicFramePr>
          <p:cNvPr id="5" name="表格 4"/>
          <p:cNvGraphicFramePr/>
          <p:nvPr>
            <p:custDataLst>
              <p:tags r:id="rId2"/>
            </p:custDataLst>
          </p:nvPr>
        </p:nvGraphicFramePr>
        <p:xfrm>
          <a:off x="4919028" y="1377950"/>
          <a:ext cx="3999230" cy="2226945"/>
        </p:xfrm>
        <a:graphic>
          <a:graphicData uri="http://schemas.openxmlformats.org/drawingml/2006/table">
            <a:tbl>
              <a:tblPr firstRow="1" bandRow="1">
                <a:tableStyleId>{5940675A-B579-460E-94D1-54222C63F5DA}</a:tableStyleId>
              </a:tblPr>
              <a:tblGrid>
                <a:gridCol w="1536700"/>
                <a:gridCol w="577215"/>
                <a:gridCol w="843280"/>
                <a:gridCol w="613410"/>
                <a:gridCol w="428625"/>
              </a:tblGrid>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标识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复查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注册请求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刘羽佳</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潘言</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2020.12.37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6635750" y="4610100"/>
            <a:ext cx="812800" cy="245745"/>
          </a:xfrm>
          <a:prstGeom prst="rect">
            <a:avLst/>
          </a:prstGeom>
          <a:noFill/>
        </p:spPr>
        <p:txBody>
          <a:bodyPr wrap="non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修改记录</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测试报告（接口压力测试</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825240" y="470154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测试记录</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1"/>
            </p:custDataLst>
          </p:nvPr>
        </p:nvGraphicFramePr>
        <p:xfrm>
          <a:off x="1545590" y="618240"/>
          <a:ext cx="5465445" cy="4042410"/>
        </p:xfrm>
        <a:graphic>
          <a:graphicData uri="http://schemas.openxmlformats.org/drawingml/2006/table">
            <a:tbl>
              <a:tblPr firstRow="1" bandRow="1">
                <a:tableStyleId>{5940675A-B579-460E-94D1-54222C63F5DA}</a:tableStyleId>
              </a:tblPr>
              <a:tblGrid>
                <a:gridCol w="2342515"/>
                <a:gridCol w="1539240"/>
                <a:gridCol w="664210"/>
                <a:gridCol w="919480"/>
              </a:tblGrid>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标识</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日期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测试人</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结果</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登录请求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注册请求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改密请求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获取公共信息请求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重置密码请求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获取所有博客请求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获取题目page请求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新建题目请求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获取每日一题题目信息请求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4732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获取天梯第一页信息请求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根据每页人数获取页数请求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获取天梯静态信息请求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获取悬赏页请求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判断悬赏题目是否可解请求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新建悬赏请求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根据等级获取房间信息请求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根据房间状态获取房间信息请求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退出房间请求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比赛排行榜刷新请求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获取题目通过rank请求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提交题目答案请求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2020.12.28</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判断题目是否已做请求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2020.12.28</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模块介绍</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t="4217" b="3955"/>
          <a:stretch>
            <a:fillRect/>
          </a:stretch>
        </p:blipFill>
        <p:spPr>
          <a:xfrm>
            <a:off x="0" y="686435"/>
            <a:ext cx="9130665" cy="4203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78455" y="0"/>
            <a:ext cx="6282055" cy="5128895"/>
          </a:xfrm>
          <a:prstGeom prst="rect">
            <a:avLst/>
          </a:prstGeom>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白盒测试：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6585" y="2233930"/>
            <a:ext cx="2728595" cy="2031365"/>
          </a:xfrm>
          <a:prstGeom prst="rect">
            <a:avLst/>
          </a:prstGeom>
          <a:noFill/>
        </p:spPr>
        <p:txBody>
          <a:bodyPr wrap="none" lIns="0" tIns="0" rIns="0" bIns="0" rtlCol="0">
            <a:spAutoFit/>
          </a:bodyPr>
          <a:lstStyle/>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1</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1-2-3-4-5-7-9</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2</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1-2-3-4-5-6-4-5-7-9</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3</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1-2-3-4-5-8-7-9</a:t>
            </a:r>
            <a:endParaRPr lang="zh-CN" altLang="en-US" sz="1200" dirty="0">
              <a:solidFill>
                <a:schemeClr val="accent6"/>
              </a:solidFill>
              <a:latin typeface="微软雅黑" panose="020B0503020204020204" pitchFamily="34" charset="-122"/>
              <a:ea typeface="微软雅黑" panose="020B0503020204020204" pitchFamily="34" charset="-122"/>
            </a:endParaRPr>
          </a:p>
          <a:p>
            <a:endParaRPr lang="zh-CN" altLang="en-US"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4</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1-10-11-12-2......</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5</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1-10-13-14-16-2......</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6</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1-10-13-14-15-14-15-16-2......</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集成测试</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实现脚本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0" y="539750"/>
            <a:ext cx="4752340" cy="4603750"/>
          </a:xfrm>
          <a:prstGeom prst="rect">
            <a:avLst/>
          </a:prstGeom>
        </p:spPr>
      </p:pic>
      <p:pic>
        <p:nvPicPr>
          <p:cNvPr id="5" name="图片 4"/>
          <p:cNvPicPr>
            <a:picLocks noChangeAspect="1"/>
          </p:cNvPicPr>
          <p:nvPr/>
        </p:nvPicPr>
        <p:blipFill>
          <a:blip r:embed="rId2"/>
          <a:stretch>
            <a:fillRect/>
          </a:stretch>
        </p:blipFill>
        <p:spPr>
          <a:xfrm>
            <a:off x="4511040" y="539750"/>
            <a:ext cx="4632960" cy="4612640"/>
          </a:xfrm>
          <a:prstGeom prst="rect">
            <a:avLst/>
          </a:prstGeom>
        </p:spPr>
      </p:pic>
    </p:spTree>
  </p:cSld>
  <p:clrMapOvr>
    <a:masterClrMapping/>
  </p:clrMapOvr>
  <p:transition spd="med">
    <p:comb/>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集成测试：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测试报告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子系统测试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53390" y="826770"/>
            <a:ext cx="8237220" cy="3947160"/>
          </a:xfrm>
          <a:prstGeom prst="rect">
            <a:avLst/>
          </a:prstGeom>
        </p:spPr>
      </p:pic>
    </p:spTree>
  </p:cSld>
  <p:clrMapOvr>
    <a:masterClrMapping/>
  </p:clrMapOvr>
  <p:transition spd="med">
    <p:comb/>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系统测试：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测试报告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系统测试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3380" y="1558290"/>
            <a:ext cx="8397240" cy="2026920"/>
          </a:xfrm>
          <a:prstGeom prst="rect">
            <a:avLst/>
          </a:prstGeom>
        </p:spPr>
      </p:pic>
    </p:spTree>
  </p:cSld>
  <p:clrMapOvr>
    <a:masterClrMapping/>
  </p:clrMapOvr>
  <p:transition spd="med">
    <p:comb/>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用户环境测试：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测试报告7-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平行运行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247650" y="1255395"/>
            <a:ext cx="8648700" cy="3063240"/>
          </a:xfrm>
          <a:prstGeom prst="rect">
            <a:avLst/>
          </a:prstGeom>
        </p:spPr>
      </p:pic>
    </p:spTree>
  </p:cSld>
  <p:clrMapOvr>
    <a:masterClrMapping/>
  </p:clrMapOvr>
  <p:transition spd="med">
    <p:comb/>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用户反馈：</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最终用户测试：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测试报告6-alpha测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278255" y="2493010"/>
            <a:ext cx="6587490" cy="842645"/>
          </a:xfrm>
          <a:prstGeom prst="rect">
            <a:avLst/>
          </a:prstGeom>
        </p:spPr>
      </p:pic>
      <p:pic>
        <p:nvPicPr>
          <p:cNvPr id="3" name="图片 2"/>
          <p:cNvPicPr>
            <a:picLocks noChangeAspect="1"/>
          </p:cNvPicPr>
          <p:nvPr/>
        </p:nvPicPr>
        <p:blipFill>
          <a:blip r:embed="rId2"/>
          <a:stretch>
            <a:fillRect/>
          </a:stretch>
        </p:blipFill>
        <p:spPr>
          <a:xfrm>
            <a:off x="1276350" y="1003300"/>
            <a:ext cx="6588760" cy="1479550"/>
          </a:xfrm>
          <a:prstGeom prst="rect">
            <a:avLst/>
          </a:prstGeom>
        </p:spPr>
      </p:pic>
      <p:sp>
        <p:nvSpPr>
          <p:cNvPr id="4" name="文本框 3"/>
          <p:cNvSpPr txBox="1"/>
          <p:nvPr/>
        </p:nvSpPr>
        <p:spPr>
          <a:xfrm>
            <a:off x="1511300" y="3750945"/>
            <a:ext cx="6121400" cy="738505"/>
          </a:xfrm>
          <a:prstGeom prst="rect">
            <a:avLst/>
          </a:prstGeom>
          <a:noFill/>
        </p:spPr>
        <p:txBody>
          <a:bodyPr wrap="none" lIns="0" tIns="0" rIns="0" bIns="0" rtlCol="0">
            <a:spAutoFit/>
          </a:bodyPr>
          <a:lstStyle/>
          <a:p>
            <a:pPr algn="l"/>
            <a:r>
              <a:rPr lang="zh-CN" sz="1600">
                <a:latin typeface="微软雅黑" panose="020B0503020204020204" pitchFamily="34" charset="-122"/>
                <a:ea typeface="微软雅黑" panose="020B0503020204020204" pitchFamily="34" charset="-122"/>
                <a:sym typeface="+mn-ea"/>
              </a:rPr>
              <a:t>反馈：</a:t>
            </a:r>
            <a:r>
              <a:rPr lang="zh-CN" sz="1400">
                <a:latin typeface="微软雅黑" panose="020B0503020204020204" pitchFamily="34" charset="-122"/>
                <a:ea typeface="微软雅黑" panose="020B0503020204020204" pitchFamily="34" charset="-122"/>
                <a:sym typeface="+mn-ea"/>
              </a:rPr>
              <a:t>做题页面的做题板存在数字漂浮问题，且数字选择框固定，不便选择。</a:t>
            </a:r>
            <a:endParaRPr lang="zh-CN" sz="1400">
              <a:latin typeface="微软雅黑" panose="020B0503020204020204" pitchFamily="34" charset="-122"/>
              <a:ea typeface="微软雅黑" panose="020B0503020204020204" pitchFamily="34" charset="-122"/>
              <a:sym typeface="+mn-ea"/>
            </a:endParaRPr>
          </a:p>
          <a:p>
            <a:pPr algn="l"/>
            <a:r>
              <a:rPr lang="zh-CN" sz="1600">
                <a:latin typeface="微软雅黑" panose="020B0503020204020204" pitchFamily="34" charset="-122"/>
                <a:ea typeface="微软雅黑" panose="020B0503020204020204" pitchFamily="34" charset="-122"/>
                <a:sym typeface="+mn-ea"/>
              </a:rPr>
              <a:t>要求：</a:t>
            </a:r>
            <a:r>
              <a:rPr lang="zh-CN" sz="1400">
                <a:latin typeface="微软雅黑" panose="020B0503020204020204" pitchFamily="34" charset="-122"/>
                <a:ea typeface="微软雅黑" panose="020B0503020204020204" pitchFamily="34" charset="-122"/>
                <a:sym typeface="+mn-ea"/>
              </a:rPr>
              <a:t>界面进一步美化，继续提升性能。</a:t>
            </a:r>
            <a:endParaRPr lang="zh-CN" sz="1400">
              <a:latin typeface="微软雅黑" panose="020B0503020204020204" pitchFamily="34" charset="-122"/>
              <a:ea typeface="微软雅黑" panose="020B0503020204020204" pitchFamily="34" charset="-122"/>
              <a:sym typeface="+mn-ea"/>
            </a:endParaRPr>
          </a:p>
          <a:p>
            <a:pPr algn="l"/>
            <a:r>
              <a:rPr lang="zh-CN" altLang="en-US" sz="1600" b="1" dirty="0">
                <a:solidFill>
                  <a:schemeClr val="accent6"/>
                </a:solidFill>
                <a:latin typeface="微软雅黑" panose="020B0503020204020204" pitchFamily="34" charset="-122"/>
                <a:ea typeface="微软雅黑" panose="020B0503020204020204" pitchFamily="34" charset="-122"/>
                <a:sym typeface="+mn-ea"/>
              </a:rPr>
              <a:t>标记：</a:t>
            </a:r>
            <a:r>
              <a:rPr lang="zh-CN" altLang="en-US" sz="1600" b="1" dirty="0">
                <a:solidFill>
                  <a:srgbClr val="FF0000"/>
                </a:solidFill>
                <a:latin typeface="微软雅黑" panose="020B0503020204020204" pitchFamily="34" charset="-122"/>
                <a:ea typeface="微软雅黑" panose="020B0503020204020204" pitchFamily="34" charset="-122"/>
                <a:sym typeface="+mn-ea"/>
              </a:rPr>
              <a:t>已解决</a:t>
            </a:r>
            <a:endParaRPr lang="zh-CN" altLang="en-US" sz="1600" b="1"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comb/>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部署运行</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b="18717"/>
          <a:stretch>
            <a:fillRect/>
          </a:stretch>
        </p:blipFill>
        <p:spPr>
          <a:xfrm>
            <a:off x="672465" y="746760"/>
            <a:ext cx="7799070" cy="3566160"/>
          </a:xfrm>
          <a:prstGeom prst="rect">
            <a:avLst/>
          </a:prstGeom>
        </p:spPr>
      </p:pic>
      <p:sp>
        <p:nvSpPr>
          <p:cNvPr id="6" name="文本框 5"/>
          <p:cNvSpPr txBox="1"/>
          <p:nvPr/>
        </p:nvSpPr>
        <p:spPr>
          <a:xfrm>
            <a:off x="3327400" y="4474845"/>
            <a:ext cx="2489200" cy="215265"/>
          </a:xfrm>
          <a:prstGeom prst="rect">
            <a:avLst/>
          </a:prstGeom>
          <a:noFill/>
        </p:spPr>
        <p:txBody>
          <a:bodyPr wrap="none" lIns="0" tIns="0" rIns="0" bIns="0" rtlCol="0">
            <a:spAutoFit/>
          </a:bodyPr>
          <a:lstStyle/>
          <a:p>
            <a:pPr algn="ctr"/>
            <a:r>
              <a:rPr lang="zh-CN" altLang="en-US" sz="1400" dirty="0">
                <a:solidFill>
                  <a:srgbClr val="FF0000"/>
                </a:solidFill>
                <a:latin typeface="微软雅黑" panose="020B0503020204020204" pitchFamily="34" charset="-122"/>
                <a:ea typeface="微软雅黑" panose="020B0503020204020204" pitchFamily="34" charset="-122"/>
                <a:sym typeface="+mn-ea"/>
              </a:rPr>
              <a:t>部署于阿里云服务器，正常运行</a:t>
            </a:r>
            <a:endParaRPr lang="zh-CN" altLang="en-US" sz="1400"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comb/>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总结</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会议纪要</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项目总结</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版本管理</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8353"/>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参考资料</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a:t>
            </a:r>
            <a:r>
              <a:rPr lang="en-US" sz="6600" b="1" dirty="0">
                <a:latin typeface="微软雅黑" panose="020B0503020204020204" pitchFamily="34" charset="-122"/>
                <a:ea typeface="微软雅黑" panose="020B0503020204020204" pitchFamily="34" charset="-122"/>
              </a:rPr>
              <a:t>8</a:t>
            </a:r>
            <a:endParaRPr 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会议纪要</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b="6804"/>
          <a:stretch>
            <a:fillRect/>
          </a:stretch>
        </p:blipFill>
        <p:spPr>
          <a:xfrm>
            <a:off x="566420" y="766445"/>
            <a:ext cx="8011795" cy="4279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b="5799"/>
          <a:stretch>
            <a:fillRect/>
          </a:stretch>
        </p:blipFill>
        <p:spPr>
          <a:xfrm>
            <a:off x="5212715" y="2753995"/>
            <a:ext cx="4189095" cy="2388870"/>
          </a:xfrm>
          <a:prstGeom prst="rect">
            <a:avLst/>
          </a:prstGeom>
        </p:spPr>
      </p:pic>
      <p:pic>
        <p:nvPicPr>
          <p:cNvPr id="11" name="图片 10"/>
          <p:cNvPicPr>
            <a:picLocks noChangeAspect="1"/>
          </p:cNvPicPr>
          <p:nvPr/>
        </p:nvPicPr>
        <p:blipFill>
          <a:blip r:embed="rId2"/>
          <a:stretch>
            <a:fillRect/>
          </a:stretch>
        </p:blipFill>
        <p:spPr>
          <a:xfrm>
            <a:off x="7014845" y="2320290"/>
            <a:ext cx="2028190" cy="1655445"/>
          </a:xfrm>
          <a:prstGeom prst="rect">
            <a:avLst/>
          </a:prstGeom>
        </p:spPr>
      </p:pic>
      <p:pic>
        <p:nvPicPr>
          <p:cNvPr id="4" name="图片 3"/>
          <p:cNvPicPr>
            <a:picLocks noChangeAspect="1"/>
          </p:cNvPicPr>
          <p:nvPr/>
        </p:nvPicPr>
        <p:blipFill>
          <a:blip r:embed="rId3"/>
          <a:stretch>
            <a:fillRect/>
          </a:stretch>
        </p:blipFill>
        <p:spPr>
          <a:xfrm>
            <a:off x="2463165" y="799465"/>
            <a:ext cx="2832735" cy="4349750"/>
          </a:xfrm>
          <a:prstGeom prst="rect">
            <a:avLst/>
          </a:prstGeom>
        </p:spPr>
      </p:pic>
      <p:pic>
        <p:nvPicPr>
          <p:cNvPr id="3" name="图片 2"/>
          <p:cNvPicPr>
            <a:picLocks noChangeAspect="1"/>
          </p:cNvPicPr>
          <p:nvPr/>
        </p:nvPicPr>
        <p:blipFill>
          <a:blip r:embed="rId4"/>
          <a:srcRect r="8249"/>
          <a:stretch>
            <a:fillRect/>
          </a:stretch>
        </p:blipFill>
        <p:spPr>
          <a:xfrm>
            <a:off x="898525" y="798195"/>
            <a:ext cx="2761615" cy="4351020"/>
          </a:xfrm>
          <a:prstGeom prst="rect">
            <a:avLst/>
          </a:prstGeom>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版本管理</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rcRect l="8217" r="69222"/>
          <a:stretch>
            <a:fillRect/>
          </a:stretch>
        </p:blipFill>
        <p:spPr>
          <a:xfrm>
            <a:off x="31750" y="798195"/>
            <a:ext cx="2057400" cy="4345305"/>
          </a:xfrm>
          <a:prstGeom prst="rect">
            <a:avLst/>
          </a:prstGeom>
        </p:spPr>
      </p:pic>
      <p:pic>
        <p:nvPicPr>
          <p:cNvPr id="9" name="图片 8"/>
          <p:cNvPicPr>
            <a:picLocks noChangeAspect="1"/>
          </p:cNvPicPr>
          <p:nvPr/>
        </p:nvPicPr>
        <p:blipFill>
          <a:blip r:embed="rId6"/>
          <a:srcRect t="2431" r="3483"/>
          <a:stretch>
            <a:fillRect/>
          </a:stretch>
        </p:blipFill>
        <p:spPr>
          <a:xfrm>
            <a:off x="6946265" y="1743710"/>
            <a:ext cx="2139315" cy="791845"/>
          </a:xfrm>
          <a:prstGeom prst="rect">
            <a:avLst/>
          </a:prstGeom>
        </p:spPr>
      </p:pic>
      <p:pic>
        <p:nvPicPr>
          <p:cNvPr id="7" name="图片 6"/>
          <p:cNvPicPr>
            <a:picLocks noChangeAspect="1"/>
          </p:cNvPicPr>
          <p:nvPr/>
        </p:nvPicPr>
        <p:blipFill>
          <a:blip r:embed="rId7"/>
          <a:srcRect t="8638" r="-1229"/>
          <a:stretch>
            <a:fillRect/>
          </a:stretch>
        </p:blipFill>
        <p:spPr>
          <a:xfrm>
            <a:off x="7000875" y="-33655"/>
            <a:ext cx="2092325" cy="1920875"/>
          </a:xfrm>
          <a:prstGeom prst="rect">
            <a:avLst/>
          </a:prstGeom>
        </p:spPr>
      </p:pic>
      <p:pic>
        <p:nvPicPr>
          <p:cNvPr id="10" name="图片 9"/>
          <p:cNvPicPr>
            <a:picLocks noChangeAspect="1"/>
          </p:cNvPicPr>
          <p:nvPr/>
        </p:nvPicPr>
        <p:blipFill>
          <a:blip r:embed="rId8"/>
          <a:srcRect b="17562"/>
          <a:stretch>
            <a:fillRect/>
          </a:stretch>
        </p:blipFill>
        <p:spPr>
          <a:xfrm>
            <a:off x="5207000" y="2172335"/>
            <a:ext cx="1811020" cy="721360"/>
          </a:xfrm>
          <a:prstGeom prst="rect">
            <a:avLst/>
          </a:prstGeom>
        </p:spPr>
      </p:pic>
      <p:pic>
        <p:nvPicPr>
          <p:cNvPr id="8" name="图片 7"/>
          <p:cNvPicPr>
            <a:picLocks noChangeAspect="1"/>
          </p:cNvPicPr>
          <p:nvPr/>
        </p:nvPicPr>
        <p:blipFill>
          <a:blip r:embed="rId9"/>
          <a:stretch>
            <a:fillRect/>
          </a:stretch>
        </p:blipFill>
        <p:spPr>
          <a:xfrm>
            <a:off x="5206365" y="1527175"/>
            <a:ext cx="1808480" cy="788670"/>
          </a:xfrm>
          <a:prstGeom prst="rect">
            <a:avLst/>
          </a:prstGeom>
        </p:spPr>
      </p:pic>
      <p:pic>
        <p:nvPicPr>
          <p:cNvPr id="6" name="图片 5"/>
          <p:cNvPicPr>
            <a:picLocks noChangeAspect="1"/>
          </p:cNvPicPr>
          <p:nvPr/>
        </p:nvPicPr>
        <p:blipFill>
          <a:blip r:embed="rId10"/>
          <a:srcRect t="9006" b="7827"/>
          <a:stretch>
            <a:fillRect/>
          </a:stretch>
        </p:blipFill>
        <p:spPr>
          <a:xfrm>
            <a:off x="5154930" y="-26035"/>
            <a:ext cx="1911350" cy="1747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项目计划</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里程碑</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甘特图</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任务集</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项目计划</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02</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102044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297305"/>
            <a:ext cx="6285865" cy="278447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lstStyle/>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交流不够、有误解。因为软件几乎是分模块开发，没有沟通好很容易出bug，后面修改耗费时间也长，造成延期。</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软件复杂性较高（对于目前的我们来说）。</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程序理解错误，导致必然的编码错误，并且需要很多时间去重整重构。</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设计阶段过于混乱，导致花很多时间做的设计不能直接投入开发，需要重做。</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需求变化，直接影响项目的结束时间，同时增加开发的工作量。</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在实现阶段后期由于时间压力，使开发误码率增大，且测试不够全面。</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2"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出错原因分析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需求评审阶段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我们做了初步的用户问卷调查，但由于问卷设计本身并不尽善尽美同时样本量不够大，样本种类较为单一，无法提取到足够多的有用信息，因此我们对基础用户调研得来的用户特点进行了分类处理，大致分为了数独资深爱好者、数独小白及可能会想要了解数独的路人（此处包含最终用户杨枨老师），以选取代表用户的方式进行了深度访谈，并对需求的基础分析进行了整改。</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设计评审阶段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原定阶段负责人对项目的熟悉程度不足以及一些其他个人原因，造成该阶段半持续性的混乱，直接表现在进度不合理、设计阶段文件不可用等后果。临时更换负责人之后情况稍有好转，但依旧没有完全解决，直接影响了下一阶段的正常工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219835" y="102044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3" name="组合 2"/>
          <p:cNvGrpSpPr/>
          <p:nvPr/>
        </p:nvGrpSpPr>
        <p:grpSpPr>
          <a:xfrm>
            <a:off x="1496695" y="1297305"/>
            <a:ext cx="6285865" cy="2784475"/>
            <a:chOff x="1829371" y="1096028"/>
            <a:chExt cx="3326130" cy="3920583"/>
          </a:xfrm>
        </p:grpSpPr>
        <p:sp>
          <p:nvSpPr>
            <p:cNvPr id="5" name="矩形 4"/>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代码实现阶段</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设计阶段的不合理安排，许多本应在设计阶段完成的任务不得不放在实现阶段重新讨论甚至返工；加之组内成员均是第一次实践开发任务，对于需要使用的技术熟悉度不够使用并不熟练，学习曲线十分难看，致使开发进度严重滞后、成员心理濒临崩溃。由于当前的成员组并没有能力解决这样的问题，经组内商议决定，向课程导师杨枨老师寻求帮助。在杨枨老师的帮助下，我们重新审视所需开发项目，修改调整了当前开发计划，并强硬执行新策略，情况有所缓解。但由于前期工作的欠账太多，依旧影响了原有的项目计划。</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219835" y="94869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3" name="组合 2"/>
          <p:cNvGrpSpPr/>
          <p:nvPr/>
        </p:nvGrpSpPr>
        <p:grpSpPr>
          <a:xfrm>
            <a:off x="1496695" y="1225550"/>
            <a:ext cx="6285865" cy="3020695"/>
            <a:chOff x="1829371" y="1096028"/>
            <a:chExt cx="3326130" cy="3920583"/>
          </a:xfrm>
        </p:grpSpPr>
        <p:sp>
          <p:nvSpPr>
            <p:cNvPr id="5" name="矩形 4"/>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系统测试阶段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实现阶段的进度延后，导致测试阶段的进度安排顺期延后。但测试阶段的工作依旧顺利完成，有关测试的最重要的文档，测试计划，在最开始时因为对待测试项的了解不够导致测试计划的内容缺失严重，测试计划的补充修订花费了一段时间。最终确定了测试部分的各个阶段，分为七个阶段，其中最开始的接口测试由于工具的使用不熟练导致只能手动测试，知道进行压力测试的时候，才知道阿里云PST对测试的一些阶段内置有工具，于是在压力测试后的阶段，我们采用了阿里云的PST同时结合postman进行了后续的测试，终于在项目总结前完成。</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刘羽佳</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从大一开始一直被强调人月神话的概念，也一直不以为意，直到现在，可以说是几乎毫无准备地掉进软件工程泥潭。项目管理团队沟通真的是门大学问。作为一个并不合格的项目经理，对组内成员的具体情况了解不足，做出不少错误的决定。简单说来在不该强硬的时候强硬，在该当机立断的时候反而想要再给一次机会。间接造成了几乎无法挽回的错误，致使团队陷入阶段性混乱，导致项目进度严重滞后，这是作为项目经理非常糟糕的一点。</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其次是对项目实现所需技术的学习曲线预估错误，导致团队在已经进入实现阶段之后，成员还对要使用的技术基本没有了解。由此还有另外一个问题：前期已经明确要使用的技术之后，尚未进入实现阶段之前的很大一片时间，是拿给你快速学习相关技术的，而不是回寝室躺下；越快投入学习越好，而不是等到设计阶段都要结束了还没开始学。</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385445" y="551180"/>
            <a:ext cx="8372475" cy="4592320"/>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张鑫</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通过这次软件工程课程项目，实实在在的了解到了一个项目的管理与运行是及其复杂的。具体体现在很多方面，但感觉其中最大的问题就是沟通合作问题。一直以为做互联网项目时最大的问题是技术问题，比如某种技术无法实现导致项目崩盘，但知道自己亲手参与一个项目的时候，才知道沟通合作才是最大的问题。最主要的体现就是项目成员对自己项目的不了解或者某些名词的认知不统一，导致实现阶段实际开发时，每个人的对项目的认知程度不同造成了这张图的结果：</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所以在合作过程中，沟通交流一定是最需要解决的问题。</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通过本次项目，我学到了如何和小组成员进行沟通，如何让小组成员知道我在做什么，我做了什么，我为什么要这么做。这点是学到的最重要的技能。</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其次我学到了，如何和用户沟通进行需求分析，如何设计实现一个具体的项目，还学会了如何使用springboot构建后端项目，如何使用tomcat部署前端项目，如何使用git管理项目的文件。</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今后从事开发工作，一定要和同项目组的组员做好充分的沟通，确保我们对开发的项目的认知是一致的，避免造成上述图片的后果。</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pic>
        <p:nvPicPr>
          <p:cNvPr id="5" name="图片 5"/>
          <p:cNvPicPr>
            <a:picLocks noChangeAspect="1"/>
          </p:cNvPicPr>
          <p:nvPr/>
        </p:nvPicPr>
        <p:blipFill>
          <a:blip r:embed="rId1"/>
          <a:stretch>
            <a:fillRect/>
          </a:stretch>
        </p:blipFill>
        <p:spPr>
          <a:xfrm>
            <a:off x="5977255" y="71755"/>
            <a:ext cx="2879725" cy="28695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潘言</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在这次的小组合作过程中，我认识到了一个项目开发过程是如何的复杂，并不是只需要敲代码就能完成的，需要经过一系列的分析，最终决定后再动手写代码。在一个项目的开发过程中不能逞强，自己干不好的事要及时与其他组员沟通，否则拖下去只会造成严重的后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对名词的解释一定要与组员先行确定，因为不同的人对一个名词可能有不同的理解，有可能会因为理解的偏差导致最终做出来的成果不尽人意。</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这次因为我个人的疏忽导致全组的进度被拖后，最终需要整组成员熬夜赶工，所以一个团队里不能有任何人掉链子，一个人掉链子会牵连整组的进度，轻则熬夜赶工，重则项目延期甚至无法完成。</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通过这次的代码编写，我自学了VUE，学会了VUE中的路由设置、组件调用、动态绑定等基础内容，学会了基本的网页制作。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成员评价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6" name="组合 15"/>
          <p:cNvGrpSpPr/>
          <p:nvPr/>
        </p:nvGrpSpPr>
        <p:grpSpPr>
          <a:xfrm>
            <a:off x="552450" y="889000"/>
            <a:ext cx="4157980" cy="2415540"/>
            <a:chOff x="757" y="1626"/>
            <a:chExt cx="6548" cy="3804"/>
          </a:xfrm>
        </p:grpSpPr>
        <p:grpSp>
          <p:nvGrpSpPr>
            <p:cNvPr id="4" name="组合 3"/>
            <p:cNvGrpSpPr/>
            <p:nvPr/>
          </p:nvGrpSpPr>
          <p:grpSpPr>
            <a:xfrm>
              <a:off x="5513" y="2323"/>
              <a:ext cx="1792" cy="1522"/>
              <a:chOff x="5513" y="2323"/>
              <a:chExt cx="1792" cy="1522"/>
            </a:xfrm>
          </p:grpSpPr>
          <p:sp>
            <p:nvSpPr>
              <p:cNvPr id="8" name="等腰三角形 2"/>
              <p:cNvSpPr/>
              <p:nvPr/>
            </p:nvSpPr>
            <p:spPr bwMode="auto">
              <a:xfrm rot="16474575">
                <a:off x="5648" y="2188"/>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9" name="TextBox 8"/>
              <p:cNvSpPr txBox="1"/>
              <p:nvPr/>
            </p:nvSpPr>
            <p:spPr>
              <a:xfrm>
                <a:off x="6057" y="264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1" name="TextBox 10"/>
            <p:cNvSpPr txBox="1"/>
            <p:nvPr/>
          </p:nvSpPr>
          <p:spPr>
            <a:xfrm>
              <a:off x="757" y="1626"/>
              <a:ext cx="4226" cy="3804"/>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刘羽佳</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作为项目经理，对整个项目负责，在项目初始阶段对项目的具体进度了解不到位，经过学习后，在项目中后期对项目的负责态度以及负责内容均负责到位。在人员安排上出现失误，对阶段负责人了解不足</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，一定程度上间接导致了阶段性的混乱，但很快做出调整，使回到正轨。</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17" name="组合 16"/>
          <p:cNvGrpSpPr/>
          <p:nvPr/>
        </p:nvGrpSpPr>
        <p:grpSpPr>
          <a:xfrm>
            <a:off x="4490720" y="817245"/>
            <a:ext cx="4121150" cy="2415540"/>
            <a:chOff x="6959" y="1513"/>
            <a:chExt cx="6490" cy="3804"/>
          </a:xfrm>
        </p:grpSpPr>
        <p:sp>
          <p:nvSpPr>
            <p:cNvPr id="13" name="TextBox 12"/>
            <p:cNvSpPr txBox="1"/>
            <p:nvPr/>
          </p:nvSpPr>
          <p:spPr>
            <a:xfrm>
              <a:off x="9150" y="1513"/>
              <a:ext cx="4299" cy="3804"/>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潘言</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在项目前期对项目的了解程度不够，导致设计阶段担任负责人的时候，造成项目出现重大失误，因而耽误了后期实现阶段的任务进度，引起了其他两位组员的不满，导致组员合作崩溃，但经过和老师的沟通以及组员的沟通，认识到了自己的错误，并做出调整。总体状态不够</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稳定。</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6959" y="2800"/>
              <a:ext cx="1792" cy="1522"/>
              <a:chOff x="6959" y="2800"/>
              <a:chExt cx="1792" cy="1522"/>
            </a:xfrm>
          </p:grpSpPr>
          <p:sp>
            <p:nvSpPr>
              <p:cNvPr id="3" name="等腰三角形 2"/>
              <p:cNvSpPr/>
              <p:nvPr/>
            </p:nvSpPr>
            <p:spPr bwMode="auto">
              <a:xfrm rot="3636074">
                <a:off x="7094" y="2665"/>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0" name="TextBox 8"/>
              <p:cNvSpPr txBox="1"/>
              <p:nvPr/>
            </p:nvSpPr>
            <p:spPr>
              <a:xfrm>
                <a:off x="7272" y="320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3</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8" name="组合 17"/>
          <p:cNvGrpSpPr/>
          <p:nvPr/>
        </p:nvGrpSpPr>
        <p:grpSpPr>
          <a:xfrm>
            <a:off x="2170430" y="2165985"/>
            <a:ext cx="6028690" cy="2909570"/>
            <a:chOff x="3305" y="3637"/>
            <a:chExt cx="9494" cy="4582"/>
          </a:xfrm>
        </p:grpSpPr>
        <p:sp>
          <p:nvSpPr>
            <p:cNvPr id="15" name="TextBox 14"/>
            <p:cNvSpPr txBox="1"/>
            <p:nvPr/>
          </p:nvSpPr>
          <p:spPr>
            <a:xfrm>
              <a:off x="3305" y="5636"/>
              <a:ext cx="9494" cy="2583"/>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张鑫</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作为项目的小组成员，对项目的各个阶段的上心程度不亚于项目经理，但在项目的可行性分析阶段，对项目的学习成本预估不足，导致实现阶段的进度严重的延后，以及对前端技术的不了解和未掌握，导致前端的工作量压在了另外两位组员身上。但整体来说，对自己的工作内容尽力完成，对组员的工作内容尽力协助，以及尽力的和组员进行沟通，使组内成员的合作尽量的和谐。</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14" name="组合 13"/>
            <p:cNvGrpSpPr/>
            <p:nvPr/>
          </p:nvGrpSpPr>
          <p:grpSpPr>
            <a:xfrm>
              <a:off x="5976" y="3637"/>
              <a:ext cx="1549" cy="1762"/>
              <a:chOff x="5976" y="3637"/>
              <a:chExt cx="1549" cy="1762"/>
            </a:xfrm>
          </p:grpSpPr>
          <p:sp>
            <p:nvSpPr>
              <p:cNvPr id="5" name="等腰三角形 2"/>
              <p:cNvSpPr/>
              <p:nvPr/>
            </p:nvSpPr>
            <p:spPr bwMode="auto">
              <a:xfrm rot="8763501">
                <a:off x="5976" y="3637"/>
                <a:ext cx="1549" cy="176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2" name="TextBox 8"/>
              <p:cNvSpPr txBox="1"/>
              <p:nvPr/>
            </p:nvSpPr>
            <p:spPr>
              <a:xfrm>
                <a:off x="6126" y="4057"/>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组内最终评分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rcRect r="3754"/>
          <a:stretch>
            <a:fillRect/>
          </a:stretch>
        </p:blipFill>
        <p:spPr>
          <a:xfrm>
            <a:off x="0" y="1020445"/>
            <a:ext cx="9136380" cy="3444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参考资料</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710055"/>
            <a:ext cx="6976745" cy="172339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[1] </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[2] </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GB/T 8567-2006,计算机软件文档编制规范[S]. 北京:中国国家标准化管理委员会，中华人民共和国国家质量监督检验检疫总局,2006.</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[3] </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张海藩,牟永敏.软件工程导论（第6版）[M].清华大学出版社,2013:1-53.</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[4] Git</a:t>
            </a:r>
            <a:r>
              <a:rPr lang="zh-CN" altLang="en-US" sz="1400" dirty="0" smtClean="0">
                <a:solidFill>
                  <a:schemeClr val="accent6"/>
                </a:solidFill>
                <a:latin typeface="微软雅黑" panose="020B0503020204020204" pitchFamily="34" charset="-122"/>
                <a:ea typeface="微软雅黑" panose="020B0503020204020204" pitchFamily="34" charset="-122"/>
              </a:rPr>
              <a:t>版本控制</a:t>
            </a:r>
            <a:r>
              <a:rPr lang="en-US" altLang="zh-CN" sz="1400" dirty="0" smtClean="0">
                <a:solidFill>
                  <a:schemeClr val="accent6"/>
                </a:solidFill>
                <a:latin typeface="微软雅黑" panose="020B0503020204020204" pitchFamily="34" charset="-122"/>
                <a:ea typeface="微软雅黑" panose="020B0503020204020204" pitchFamily="34" charset="-122"/>
              </a:rPr>
              <a:t>. </a:t>
            </a:r>
            <a:r>
              <a:rPr lang="en-US" altLang="zh-CN" sz="1400" dirty="0" smtClean="0">
                <a:solidFill>
                  <a:schemeClr val="accent6"/>
                </a:solidFill>
                <a:latin typeface="微软雅黑" panose="020B0503020204020204" pitchFamily="34" charset="-122"/>
                <a:ea typeface="微软雅黑" panose="020B0503020204020204" pitchFamily="34" charset="-122"/>
              </a:rPr>
              <a:t>https://blog.csdn.net/weixin_39723352/article/details/81606082</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4"/>
          <p:cNvSpPr/>
          <p:nvPr/>
        </p:nvSpPr>
        <p:spPr bwMode="auto">
          <a:xfrm rot="13500000">
            <a:off x="2746534" y="2009299"/>
            <a:ext cx="920115" cy="1520666"/>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4" name="Freeform 6"/>
          <p:cNvSpPr/>
          <p:nvPr/>
        </p:nvSpPr>
        <p:spPr bwMode="auto">
          <a:xfrm>
            <a:off x="-22874" y="1834852"/>
            <a:ext cx="9396770" cy="2463708"/>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bg1">
              <a:lumMod val="75000"/>
            </a:schemeClr>
          </a:solidFill>
          <a:ln w="0">
            <a:noFill/>
            <a:prstDash val="solid"/>
            <a:round/>
          </a:ln>
          <a:effectLst>
            <a:outerShdw algn="tl" rotWithShape="0">
              <a:srgbClr val="FFFFFF"/>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 name="Freeform 13"/>
          <p:cNvSpPr/>
          <p:nvPr/>
        </p:nvSpPr>
        <p:spPr bwMode="auto">
          <a:xfrm>
            <a:off x="5248751" y="3187065"/>
            <a:ext cx="1348264" cy="34671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6" name="Group 19"/>
          <p:cNvGrpSpPr/>
          <p:nvPr/>
        </p:nvGrpSpPr>
        <p:grpSpPr>
          <a:xfrm>
            <a:off x="680240" y="2671495"/>
            <a:ext cx="1380085" cy="881063"/>
            <a:chOff x="620524" y="2667382"/>
            <a:chExt cx="1362945" cy="880790"/>
          </a:xfrm>
          <a:effectLst>
            <a:outerShdw blurRad="50800" dist="50800" dir="5400000" algn="ctr" rotWithShape="0">
              <a:srgbClr val="000000">
                <a:alpha val="0"/>
              </a:srgbClr>
            </a:outerShdw>
          </a:effectLst>
        </p:grpSpPr>
        <p:sp>
          <p:nvSpPr>
            <p:cNvPr id="7" name="Rectangle 26"/>
            <p:cNvSpPr/>
            <p:nvPr/>
          </p:nvSpPr>
          <p:spPr bwMode="auto">
            <a:xfrm>
              <a:off x="620524" y="2954948"/>
              <a:ext cx="1225223" cy="59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开发组成员：潘言</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选题评审</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sp>
        <p:nvSpPr>
          <p:cNvPr id="9" name="Freeform 13"/>
          <p:cNvSpPr/>
          <p:nvPr/>
        </p:nvSpPr>
        <p:spPr bwMode="auto">
          <a:xfrm rot="5910658">
            <a:off x="6098858" y="1861661"/>
            <a:ext cx="1044416" cy="321469"/>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5" name="组合 24"/>
          <p:cNvGrpSpPr/>
          <p:nvPr/>
        </p:nvGrpSpPr>
        <p:grpSpPr>
          <a:xfrm>
            <a:off x="1063220" y="1949378"/>
            <a:ext cx="613493" cy="613492"/>
            <a:chOff x="304800" y="673100"/>
            <a:chExt cx="4000500" cy="4000500"/>
          </a:xfrm>
          <a:effectLst>
            <a:outerShdw blurRad="50800" dist="50800" dir="5400000" algn="ctr" rotWithShape="0">
              <a:srgbClr val="000000">
                <a:alpha val="0"/>
              </a:srgb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27" name="椭圆 2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28" name="Freeform 7"/>
          <p:cNvSpPr>
            <a:spLocks noEditPoints="1"/>
          </p:cNvSpPr>
          <p:nvPr/>
        </p:nvSpPr>
        <p:spPr bwMode="auto">
          <a:xfrm>
            <a:off x="1218295" y="2117508"/>
            <a:ext cx="303341" cy="277664"/>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9" name="组合 28"/>
          <p:cNvGrpSpPr/>
          <p:nvPr/>
        </p:nvGrpSpPr>
        <p:grpSpPr>
          <a:xfrm>
            <a:off x="3646763" y="1949378"/>
            <a:ext cx="613493" cy="613492"/>
            <a:chOff x="304800" y="673100"/>
            <a:chExt cx="4000500" cy="4000500"/>
          </a:xfrm>
          <a:effectLst>
            <a:outerShdw blurRad="50800" dist="50800" dir="5400000" algn="ctr" rotWithShape="0">
              <a:srgbClr val="000000">
                <a:alpha val="0"/>
              </a:srgbClr>
            </a:outerShdw>
          </a:effectLst>
        </p:grpSpPr>
        <p:sp>
          <p:nvSpPr>
            <p:cNvPr id="30" name="同心圆 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1" name="椭圆 30"/>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grpSp>
        <p:nvGrpSpPr>
          <p:cNvPr id="33" name="组合 32"/>
          <p:cNvGrpSpPr/>
          <p:nvPr/>
        </p:nvGrpSpPr>
        <p:grpSpPr>
          <a:xfrm>
            <a:off x="3633463" y="3985949"/>
            <a:ext cx="613493" cy="613492"/>
            <a:chOff x="304800" y="673100"/>
            <a:chExt cx="4000500" cy="4000500"/>
          </a:xfrm>
          <a:effectLst>
            <a:outerShdw blurRad="50800" dist="50800" dir="5400000" algn="ctr" rotWithShape="0">
              <a:srgbClr val="000000">
                <a:alpha val="0"/>
              </a:srgb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5" name="椭圆 34"/>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36" name="Freeform 10"/>
          <p:cNvSpPr>
            <a:spLocks noEditPoints="1"/>
          </p:cNvSpPr>
          <p:nvPr/>
        </p:nvSpPr>
        <p:spPr bwMode="auto">
          <a:xfrm>
            <a:off x="3808118" y="4185512"/>
            <a:ext cx="264180" cy="203860"/>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37" name="组合 36"/>
          <p:cNvGrpSpPr/>
          <p:nvPr/>
        </p:nvGrpSpPr>
        <p:grpSpPr>
          <a:xfrm>
            <a:off x="6352328" y="1125911"/>
            <a:ext cx="613493" cy="613492"/>
            <a:chOff x="304800" y="673100"/>
            <a:chExt cx="4000500" cy="4000500"/>
          </a:xfrm>
          <a:effectLst>
            <a:outerShdw blurRad="50800" dist="50800" dir="5400000" algn="ctr" rotWithShape="0">
              <a:srgbClr val="000000">
                <a:alpha val="0"/>
              </a:srgb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9" name="椭圆 38"/>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40" name="Freeform 9"/>
          <p:cNvSpPr>
            <a:spLocks noEditPoints="1"/>
          </p:cNvSpPr>
          <p:nvPr/>
        </p:nvSpPr>
        <p:spPr bwMode="auto">
          <a:xfrm>
            <a:off x="3819840" y="2147486"/>
            <a:ext cx="266999" cy="197387"/>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1" name="组合 40"/>
          <p:cNvGrpSpPr/>
          <p:nvPr/>
        </p:nvGrpSpPr>
        <p:grpSpPr>
          <a:xfrm>
            <a:off x="6300071" y="3227488"/>
            <a:ext cx="613493" cy="613492"/>
            <a:chOff x="304800" y="673100"/>
            <a:chExt cx="4000500" cy="4000500"/>
          </a:xfrm>
          <a:effectLst>
            <a:outerShdw blurRad="50800" dist="50800" dir="5400000" algn="ctr" rotWithShape="0">
              <a:srgbClr val="000000">
                <a:alpha val="0"/>
              </a:srgbClr>
            </a:outerShdw>
          </a:effectLst>
        </p:grpSpPr>
        <p:sp>
          <p:nvSpPr>
            <p:cNvPr id="42" name="同心圆 4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43" name="椭圆 42"/>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44" name="Freeform 6"/>
          <p:cNvSpPr>
            <a:spLocks noEditPoints="1"/>
          </p:cNvSpPr>
          <p:nvPr/>
        </p:nvSpPr>
        <p:spPr bwMode="auto">
          <a:xfrm>
            <a:off x="6447620" y="3428216"/>
            <a:ext cx="322523" cy="212037"/>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5" name="组合 44"/>
          <p:cNvGrpSpPr/>
          <p:nvPr/>
        </p:nvGrpSpPr>
        <p:grpSpPr>
          <a:xfrm>
            <a:off x="8076965" y="1547123"/>
            <a:ext cx="613493" cy="613492"/>
            <a:chOff x="304800" y="673100"/>
            <a:chExt cx="4000500" cy="4000500"/>
          </a:xfrm>
          <a:effectLst>
            <a:outerShdw blurRad="50800" dist="50800" dir="5400000" algn="ctr" rotWithShape="0">
              <a:srgbClr val="000000">
                <a:alpha val="0"/>
              </a:srgb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47" name="椭圆 4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grpSp>
        <p:nvGrpSpPr>
          <p:cNvPr id="48" name="组合 47"/>
          <p:cNvGrpSpPr/>
          <p:nvPr/>
        </p:nvGrpSpPr>
        <p:grpSpPr>
          <a:xfrm>
            <a:off x="8185678" y="1712246"/>
            <a:ext cx="367247" cy="312524"/>
            <a:chOff x="5933005" y="2830391"/>
            <a:chExt cx="500408" cy="425843"/>
          </a:xfrm>
          <a:solidFill>
            <a:schemeClr val="bg1"/>
          </a:solidFill>
          <a:effectLst>
            <a:outerShdw blurRad="50800" dist="50800" dir="5400000" algn="ctr" rotWithShape="0">
              <a:srgbClr val="000000">
                <a:alpha val="0"/>
              </a:srgbClr>
            </a:outerShdw>
          </a:effectLst>
        </p:grpSpPr>
        <p:sp>
          <p:nvSpPr>
            <p:cNvPr id="49"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pPr defTabSz="1219200">
                <a:defRPr/>
              </a:pPr>
              <a:endParaRPr lang="zh-CN" altLang="en-US" sz="1800" kern="0">
                <a:solidFill>
                  <a:sysClr val="windowText" lastClr="000000"/>
                </a:solidFill>
                <a:latin typeface="Arial" panose="020B0604020202020204"/>
                <a:ea typeface="微软雅黑" panose="020B0503020204020204" pitchFamily="34" charset="-122"/>
              </a:endParaRPr>
            </a:p>
          </p:txBody>
        </p:sp>
        <p:sp>
          <p:nvSpPr>
            <p:cNvPr id="50"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pPr defTabSz="1219200">
                <a:defRPr/>
              </a:pPr>
              <a:endParaRPr lang="zh-CN" altLang="en-US" sz="1800" kern="0">
                <a:solidFill>
                  <a:sysClr val="windowText" lastClr="000000"/>
                </a:solidFill>
                <a:latin typeface="Arial" panose="020B0604020202020204"/>
                <a:ea typeface="微软雅黑" panose="020B0503020204020204" pitchFamily="34" charset="-122"/>
              </a:endParaRPr>
            </a:p>
          </p:txBody>
        </p:sp>
      </p:grpSp>
      <p:sp>
        <p:nvSpPr>
          <p:cNvPr id="52" name="文本框 51"/>
          <p:cNvSpPr txBox="1"/>
          <p:nvPr/>
        </p:nvSpPr>
        <p:spPr>
          <a:xfrm>
            <a:off x="3724" y="174270"/>
            <a:ext cx="9143999" cy="414020"/>
          </a:xfrm>
          <a:prstGeom prst="rect">
            <a:avLst/>
          </a:prstGeom>
          <a:noFill/>
        </p:spPr>
        <p:txBody>
          <a:bodyPr wrap="square" rtlCol="0">
            <a:spAutoFit/>
          </a:bodyPr>
          <a:lstStyle/>
          <a:p>
            <a:pPr algn="ctr"/>
            <a:r>
              <a:rPr lang="zh-CN" altLang="en-US" sz="2100">
                <a:latin typeface="微软雅黑 Light" panose="020B0502040204020203" charset="-122"/>
                <a:ea typeface="微软雅黑 Light" panose="020B0502040204020203" charset="-122"/>
                <a:sym typeface="+mn-ea"/>
              </a:rPr>
              <a:t>按照瀑布模型以及课程进度，有以下几个里程碑</a:t>
            </a:r>
            <a:endParaRPr lang="zh-CN" altLang="en-US" sz="2100" b="1" dirty="0">
              <a:latin typeface="微软雅黑 Light" panose="020B0502040204020203" charset="-122"/>
              <a:ea typeface="微软雅黑 Light" panose="020B0502040204020203" charset="-122"/>
              <a:sym typeface="+mn-ea"/>
            </a:endParaRPr>
          </a:p>
        </p:txBody>
      </p:sp>
      <p:grpSp>
        <p:nvGrpSpPr>
          <p:cNvPr id="54" name="Group 19"/>
          <p:cNvGrpSpPr/>
          <p:nvPr/>
        </p:nvGrpSpPr>
        <p:grpSpPr>
          <a:xfrm>
            <a:off x="4375463" y="4298841"/>
            <a:ext cx="1380085" cy="709613"/>
            <a:chOff x="620524" y="2667382"/>
            <a:chExt cx="1362945" cy="709393"/>
          </a:xfrm>
          <a:effectLst>
            <a:outerShdw blurRad="50800" dist="50800" dir="5400000" algn="ctr" rotWithShape="0">
              <a:srgbClr val="000000">
                <a:alpha val="0"/>
              </a:srgbClr>
            </a:outerShdw>
          </a:effectLst>
        </p:grpSpPr>
        <p:sp>
          <p:nvSpPr>
            <p:cNvPr id="55" name="Rectangle 26"/>
            <p:cNvSpPr/>
            <p:nvPr/>
          </p:nvSpPr>
          <p:spPr bwMode="auto">
            <a:xfrm>
              <a:off x="620524" y="2954948"/>
              <a:ext cx="1225223" cy="42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56"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Bebas Neue" charset="0"/>
                </a:rPr>
                <a:t>需求 可行性分析</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Bebas Neue" charset="0"/>
              </a:endParaRPr>
            </a:p>
          </p:txBody>
        </p:sp>
      </p:grpSp>
      <p:grpSp>
        <p:nvGrpSpPr>
          <p:cNvPr id="60" name="Group 19"/>
          <p:cNvGrpSpPr/>
          <p:nvPr/>
        </p:nvGrpSpPr>
        <p:grpSpPr>
          <a:xfrm>
            <a:off x="6447627" y="3927366"/>
            <a:ext cx="1380085" cy="534829"/>
            <a:chOff x="620524" y="2667382"/>
            <a:chExt cx="1362945" cy="534663"/>
          </a:xfrm>
          <a:effectLst>
            <a:outerShdw blurRad="50800" dist="50800" dir="5400000" algn="ctr" rotWithShape="0">
              <a:srgbClr val="000000">
                <a:alpha val="0"/>
              </a:srgbClr>
            </a:outerShdw>
          </a:effectLst>
        </p:grpSpPr>
        <p:sp>
          <p:nvSpPr>
            <p:cNvPr id="61" name="Rectangle 26"/>
            <p:cNvSpPr/>
            <p:nvPr/>
          </p:nvSpPr>
          <p:spPr bwMode="auto">
            <a:xfrm>
              <a:off x="620524"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2"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系统设计</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3" name="Group 19"/>
          <p:cNvGrpSpPr/>
          <p:nvPr/>
        </p:nvGrpSpPr>
        <p:grpSpPr>
          <a:xfrm>
            <a:off x="4754082" y="1152257"/>
            <a:ext cx="1393825" cy="917575"/>
            <a:chOff x="620524" y="2667382"/>
            <a:chExt cx="1376515" cy="917291"/>
          </a:xfrm>
          <a:effectLst>
            <a:outerShdw blurRad="50800" dist="50800" dir="5400000" algn="ctr" rotWithShape="0">
              <a:srgbClr val="000000">
                <a:alpha val="0"/>
              </a:srgbClr>
            </a:outerShdw>
          </a:effectLst>
        </p:grpSpPr>
        <p:sp>
          <p:nvSpPr>
            <p:cNvPr id="64" name="Rectangle 26"/>
            <p:cNvSpPr/>
            <p:nvPr/>
          </p:nvSpPr>
          <p:spPr bwMode="auto">
            <a:xfrm>
              <a:off x="620524" y="2954948"/>
              <a:ext cx="1376515" cy="62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前端：刘羽佳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开发组长</a:t>
              </a:r>
              <a:r>
                <a:rPr lang="en-US" altLang="zh-CN"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后端：张鑫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测试组长：张鑫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5"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实现测试</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6" name="Group 19"/>
          <p:cNvGrpSpPr/>
          <p:nvPr/>
        </p:nvGrpSpPr>
        <p:grpSpPr>
          <a:xfrm>
            <a:off x="7763982" y="2210009"/>
            <a:ext cx="1380085" cy="698183"/>
            <a:chOff x="620524" y="2667382"/>
            <a:chExt cx="1362945" cy="697966"/>
          </a:xfrm>
          <a:effectLst>
            <a:outerShdw blurRad="50800" dist="50800" dir="5400000" algn="ctr" rotWithShape="0">
              <a:srgbClr val="000000">
                <a:alpha val="0"/>
              </a:srgbClr>
            </a:outerShdw>
          </a:effectLst>
        </p:grpSpPr>
        <p:sp>
          <p:nvSpPr>
            <p:cNvPr id="67" name="Rectangle 26"/>
            <p:cNvSpPr/>
            <p:nvPr/>
          </p:nvSpPr>
          <p:spPr bwMode="auto">
            <a:xfrm>
              <a:off x="620524" y="2954948"/>
              <a:ext cx="1225223" cy="4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组长：刘羽佳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项目总结</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9" name="Group 19"/>
          <p:cNvGrpSpPr/>
          <p:nvPr/>
        </p:nvGrpSpPr>
        <p:grpSpPr>
          <a:xfrm>
            <a:off x="2085177" y="1835200"/>
            <a:ext cx="1393508" cy="534829"/>
            <a:chOff x="620524" y="2667382"/>
            <a:chExt cx="1376201" cy="534663"/>
          </a:xfrm>
          <a:effectLst>
            <a:outerShdw blurRad="50800" dist="50800" dir="5400000" algn="ctr" rotWithShape="0">
              <a:srgbClr val="000000">
                <a:alpha val="0"/>
              </a:srgbClr>
            </a:outerShdw>
          </a:effectLst>
        </p:grpSpPr>
        <p:sp>
          <p:nvSpPr>
            <p:cNvPr id="70" name="Rectangle 26"/>
            <p:cNvSpPr/>
            <p:nvPr/>
          </p:nvSpPr>
          <p:spPr bwMode="auto">
            <a:xfrm>
              <a:off x="771502"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71"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项目管理</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sp>
        <p:nvSpPr>
          <p:cNvPr id="32" name="Freeform 8"/>
          <p:cNvSpPr>
            <a:spLocks noEditPoints="1"/>
          </p:cNvSpPr>
          <p:nvPr/>
        </p:nvSpPr>
        <p:spPr bwMode="auto">
          <a:xfrm>
            <a:off x="6565400" y="1282208"/>
            <a:ext cx="204453" cy="300959"/>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22" presetClass="entr" presetSubtype="1"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ipe(up)">
                                      <p:cBhvr>
                                        <p:cTn id="34" dur="500"/>
                                        <p:tgtEl>
                                          <p:spTgt spid="69"/>
                                        </p:tgtEl>
                                      </p:cBhvr>
                                    </p:animEffect>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22" presetClass="entr" presetSubtype="1"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up)">
                                      <p:cBhvr>
                                        <p:cTn id="46" dur="500"/>
                                        <p:tgtEl>
                                          <p:spTgt spid="54"/>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par>
                                <p:cTn id="51" presetID="53" presetClass="entr" presetSubtype="16"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22" presetClass="entr" presetSubtype="1"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wipe(up)">
                                      <p:cBhvr>
                                        <p:cTn id="61" dur="500"/>
                                        <p:tgtEl>
                                          <p:spTgt spid="60"/>
                                        </p:tgtEl>
                                      </p:cBhvr>
                                    </p:animEffect>
                                  </p:childTnLst>
                                </p:cTn>
                              </p:par>
                            </p:childTnLst>
                          </p:cTn>
                        </p:par>
                        <p:par>
                          <p:cTn id="62" fill="hold">
                            <p:stCondLst>
                              <p:cond delay="2500"/>
                            </p:stCondLst>
                            <p:childTnLst>
                              <p:par>
                                <p:cTn id="63" presetID="2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par>
                                <p:cTn id="66" presetID="53" presetClass="entr" presetSubtype="16"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fltVal val="0"/>
                                          </p:val>
                                        </p:tav>
                                        <p:tav tm="100000">
                                          <p:val>
                                            <p:strVal val="#ppt_h"/>
                                          </p:val>
                                        </p:tav>
                                      </p:tavLst>
                                    </p:anim>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22" presetClass="entr" presetSubtype="1"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up)">
                                      <p:cBhvr>
                                        <p:cTn id="76" dur="500"/>
                                        <p:tgtEl>
                                          <p:spTgt spid="63"/>
                                        </p:tgtEl>
                                      </p:cBhvr>
                                    </p:animEffect>
                                  </p:childTnLst>
                                </p:cTn>
                              </p:par>
                            </p:childTnLst>
                          </p:cTn>
                        </p:par>
                        <p:par>
                          <p:cTn id="77" fill="hold">
                            <p:stCondLst>
                              <p:cond delay="3000"/>
                            </p:stCondLst>
                            <p:childTnLst>
                              <p:par>
                                <p:cTn id="78" presetID="53" presetClass="entr" presetSubtype="16" fill="hold" nodeType="after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p:cTn id="80" dur="500" fill="hold"/>
                                        <p:tgtEl>
                                          <p:spTgt spid="45"/>
                                        </p:tgtEl>
                                        <p:attrNameLst>
                                          <p:attrName>ppt_w</p:attrName>
                                        </p:attrNameLst>
                                      </p:cBhvr>
                                      <p:tavLst>
                                        <p:tav tm="0">
                                          <p:val>
                                            <p:fltVal val="0"/>
                                          </p:val>
                                        </p:tav>
                                        <p:tav tm="100000">
                                          <p:val>
                                            <p:strVal val="#ppt_w"/>
                                          </p:val>
                                        </p:tav>
                                      </p:tavLst>
                                    </p:anim>
                                    <p:anim calcmode="lin" valueType="num">
                                      <p:cBhvr>
                                        <p:cTn id="81" dur="500" fill="hold"/>
                                        <p:tgtEl>
                                          <p:spTgt spid="45"/>
                                        </p:tgtEl>
                                        <p:attrNameLst>
                                          <p:attrName>ppt_h</p:attrName>
                                        </p:attrNameLst>
                                      </p:cBhvr>
                                      <p:tavLst>
                                        <p:tav tm="0">
                                          <p:val>
                                            <p:fltVal val="0"/>
                                          </p:val>
                                        </p:tav>
                                        <p:tav tm="100000">
                                          <p:val>
                                            <p:strVal val="#ppt_h"/>
                                          </p:val>
                                        </p:tav>
                                      </p:tavLst>
                                    </p:anim>
                                    <p:animEffect transition="in" filter="fade">
                                      <p:cBhvr>
                                        <p:cTn id="82" dur="500"/>
                                        <p:tgtEl>
                                          <p:spTgt spid="45"/>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22" presetClass="entr" presetSubtype="1"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wipe(up)">
                                      <p:cBhvr>
                                        <p:cTn id="8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9" grpId="0" bldLvl="0" animBg="1"/>
      <p:bldP spid="28" grpId="0" bldLvl="0" animBg="1"/>
      <p:bldP spid="32" grpId="0" bldLvl="0" animBg="1"/>
      <p:bldP spid="36" grpId="0" bldLvl="0" animBg="1"/>
      <p:bldP spid="40" grpId="0" bldLvl="0" animBg="1"/>
      <p:bldP spid="44"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87" name="TextBox 86"/>
          <p:cNvSpPr txBox="1"/>
          <p:nvPr/>
        </p:nvSpPr>
        <p:spPr>
          <a:xfrm>
            <a:off x="6357198" y="2643758"/>
            <a:ext cx="383142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演示完毕感谢观看</a:t>
            </a:r>
            <a:endParaRPr lang="en-US" altLang="zh-CN" dirty="0">
              <a:latin typeface="微软雅黑" panose="020B0503020204020204" pitchFamily="34" charset="-122"/>
              <a:ea typeface="微软雅黑" panose="020B0503020204020204" pitchFamily="34" charset="-122"/>
            </a:endParaRPr>
          </a:p>
        </p:txBody>
      </p:sp>
      <p:sp>
        <p:nvSpPr>
          <p:cNvPr id="37" name="文本框 34"/>
          <p:cNvSpPr>
            <a:spLocks noChangeArrowheads="1"/>
          </p:cNvSpPr>
          <p:nvPr/>
        </p:nvSpPr>
        <p:spPr bwMode="auto">
          <a:xfrm>
            <a:off x="6129218" y="2010050"/>
            <a:ext cx="2397149" cy="6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方正姚体" panose="02010601030101010101" pitchFamily="2" charset="-122"/>
                <a:ea typeface="方正姚体" panose="02010601030101010101" pitchFamily="2" charset="-122"/>
                <a:sym typeface="方正姚体" panose="02010601030101010101" pitchFamily="2" charset="-122"/>
              </a:rPr>
              <a:t>THANK YOU</a:t>
            </a:r>
            <a:endParaRPr lang="zh-CN" altLang="en-US" sz="3600" b="1" dirty="0">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12" name="矩形 11"/>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036413" y="212719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任务集</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99110" y="590550"/>
            <a:ext cx="8145145" cy="4552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tags/tag1.xml><?xml version="1.0" encoding="utf-8"?>
<p:tagLst xmlns:p="http://schemas.openxmlformats.org/presentationml/2006/main">
  <p:tag name="KSO_WM_UNIT_TABLE_BEAUTIFY" val="smartTable{fac7561b-b779-493c-aaa8-a0e9bc70d38e}"/>
  <p:tag name="TABLE_ENDDRAG_ORIGIN_RECT" val="340*281"/>
  <p:tag name="TABLE_ENDDRAG_RECT" val="36*62*340*281"/>
</p:tagLst>
</file>

<file path=ppt/tags/tag2.xml><?xml version="1.0" encoding="utf-8"?>
<p:tagLst xmlns:p="http://schemas.openxmlformats.org/presentationml/2006/main">
  <p:tag name="KSO_WM_UNIT_TABLE_BEAUTIFY" val="smartTable{83268bce-a602-42f2-bf7d-3abbb4d552ce}"/>
  <p:tag name="TABLE_ENDDRAG_ORIGIN_RECT" val="314*175"/>
  <p:tag name="TABLE_ENDDRAG_RECT" val="392*108*314*175"/>
</p:tagLst>
</file>

<file path=ppt/tags/tag3.xml><?xml version="1.0" encoding="utf-8"?>
<p:tagLst xmlns:p="http://schemas.openxmlformats.org/presentationml/2006/main">
  <p:tag name="KSO_WM_UNIT_TABLE_BEAUTIFY" val="smartTable{9fa67bcb-a08f-4d0d-a1bb-f745d3bc1311}"/>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ISPRING_RESOURCE_PATHS_HASH_2" val="9bf32b21c57e606988ab10ec694d2e32676a8b"/>
  <p:tag name="ISPRING_PRESENTATION_TITLE" val="PowerPoint 演示文稿"/>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3.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4.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5.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docProps/app.xml><?xml version="1.0" encoding="utf-8"?>
<Properties xmlns="http://schemas.openxmlformats.org/officeDocument/2006/extended-properties" xmlns:vt="http://schemas.openxmlformats.org/officeDocument/2006/docPropsVTypes">
  <TotalTime>0</TotalTime>
  <Words>8700</Words>
  <Application>WPS 演示</Application>
  <PresentationFormat>全屏显示(16:9)</PresentationFormat>
  <Paragraphs>1125</Paragraphs>
  <Slides>80</Slides>
  <Notes>12</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80</vt:i4>
      </vt:variant>
    </vt:vector>
  </HeadingPairs>
  <TitlesOfParts>
    <vt:vector size="102" baseType="lpstr">
      <vt:lpstr>Arial</vt:lpstr>
      <vt:lpstr>宋体</vt:lpstr>
      <vt:lpstr>Wingdings</vt:lpstr>
      <vt:lpstr>Calibri</vt:lpstr>
      <vt:lpstr>微软雅黑</vt:lpstr>
      <vt:lpstr>U.S. 101</vt:lpstr>
      <vt:lpstr>Segoe Print</vt:lpstr>
      <vt:lpstr>Roboto</vt:lpstr>
      <vt:lpstr>Open Sans Light</vt:lpstr>
      <vt:lpstr>Gill Sans</vt:lpstr>
      <vt:lpstr>方正黑体简体</vt:lpstr>
      <vt:lpstr>Bebas Neue</vt:lpstr>
      <vt:lpstr>Arial</vt:lpstr>
      <vt:lpstr>微软雅黑 Light</vt:lpstr>
      <vt:lpstr>Arial Unicode MS</vt:lpstr>
      <vt:lpstr>Open Sans</vt:lpstr>
      <vt:lpstr>Impact</vt:lpstr>
      <vt:lpstr>Calibri</vt:lpstr>
      <vt:lpstr>Times New Roman</vt:lpstr>
      <vt:lpstr>方正姚体</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LIU</cp:lastModifiedBy>
  <cp:revision>1715</cp:revision>
  <dcterms:created xsi:type="dcterms:W3CDTF">2015-04-24T01:01:00Z</dcterms:created>
  <dcterms:modified xsi:type="dcterms:W3CDTF">2021-01-21T02:04:23Z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